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4v" ContentType="video/mp4"/>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media/image8.jpg" ContentType="image/png"/>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media/image17.jpg" ContentType="image/png"/>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9" r:id="rId4"/>
    <p:sldMasterId id="2147483825" r:id="rId5"/>
    <p:sldMasterId id="2147483864" r:id="rId6"/>
    <p:sldMasterId id="2147483936" r:id="rId7"/>
    <p:sldMasterId id="2147483914" r:id="rId8"/>
    <p:sldMasterId id="2147483956" r:id="rId9"/>
  </p:sldMasterIdLst>
  <p:notesMasterIdLst>
    <p:notesMasterId r:id="rId61"/>
  </p:notesMasterIdLst>
  <p:handoutMasterIdLst>
    <p:handoutMasterId r:id="rId62"/>
  </p:handoutMasterIdLst>
  <p:sldIdLst>
    <p:sldId id="280" r:id="rId10"/>
    <p:sldId id="341" r:id="rId11"/>
    <p:sldId id="313" r:id="rId12"/>
    <p:sldId id="324" r:id="rId13"/>
    <p:sldId id="332" r:id="rId14"/>
    <p:sldId id="326" r:id="rId15"/>
    <p:sldId id="327" r:id="rId16"/>
    <p:sldId id="328" r:id="rId17"/>
    <p:sldId id="329" r:id="rId18"/>
    <p:sldId id="342" r:id="rId19"/>
    <p:sldId id="338" r:id="rId20"/>
    <p:sldId id="339" r:id="rId21"/>
    <p:sldId id="340" r:id="rId22"/>
    <p:sldId id="267" r:id="rId23"/>
    <p:sldId id="282" r:id="rId24"/>
    <p:sldId id="373" r:id="rId25"/>
    <p:sldId id="334" r:id="rId26"/>
    <p:sldId id="336" r:id="rId27"/>
    <p:sldId id="337" r:id="rId28"/>
    <p:sldId id="374" r:id="rId29"/>
    <p:sldId id="285" r:id="rId30"/>
    <p:sldId id="286" r:id="rId31"/>
    <p:sldId id="376" r:id="rId32"/>
    <p:sldId id="372" r:id="rId33"/>
    <p:sldId id="289" r:id="rId34"/>
    <p:sldId id="288" r:id="rId35"/>
    <p:sldId id="291" r:id="rId36"/>
    <p:sldId id="290" r:id="rId37"/>
    <p:sldId id="377" r:id="rId38"/>
    <p:sldId id="293" r:id="rId39"/>
    <p:sldId id="359" r:id="rId40"/>
    <p:sldId id="360" r:id="rId41"/>
    <p:sldId id="362" r:id="rId42"/>
    <p:sldId id="296" r:id="rId43"/>
    <p:sldId id="298" r:id="rId44"/>
    <p:sldId id="350" r:id="rId45"/>
    <p:sldId id="300" r:id="rId46"/>
    <p:sldId id="301" r:id="rId47"/>
    <p:sldId id="352" r:id="rId48"/>
    <p:sldId id="354" r:id="rId49"/>
    <p:sldId id="305" r:id="rId50"/>
    <p:sldId id="318" r:id="rId51"/>
    <p:sldId id="264" r:id="rId52"/>
    <p:sldId id="365" r:id="rId53"/>
    <p:sldId id="320" r:id="rId54"/>
    <p:sldId id="367" r:id="rId55"/>
    <p:sldId id="370" r:id="rId56"/>
    <p:sldId id="369" r:id="rId57"/>
    <p:sldId id="366" r:id="rId58"/>
    <p:sldId id="375" r:id="rId59"/>
    <p:sldId id="294" r:id="rId6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F9BCB73C-6F55-0E45-A89E-BFD833B6679D}">
          <p14:sldIdLst>
            <p14:sldId id="280"/>
            <p14:sldId id="341"/>
            <p14:sldId id="313"/>
            <p14:sldId id="324"/>
            <p14:sldId id="332"/>
            <p14:sldId id="326"/>
            <p14:sldId id="327"/>
            <p14:sldId id="328"/>
            <p14:sldId id="329"/>
            <p14:sldId id="342"/>
            <p14:sldId id="338"/>
            <p14:sldId id="339"/>
            <p14:sldId id="340"/>
            <p14:sldId id="267"/>
            <p14:sldId id="282"/>
            <p14:sldId id="373"/>
            <p14:sldId id="334"/>
            <p14:sldId id="336"/>
            <p14:sldId id="337"/>
            <p14:sldId id="374"/>
            <p14:sldId id="285"/>
            <p14:sldId id="286"/>
            <p14:sldId id="376"/>
            <p14:sldId id="372"/>
            <p14:sldId id="289"/>
            <p14:sldId id="288"/>
            <p14:sldId id="291"/>
            <p14:sldId id="290"/>
            <p14:sldId id="377"/>
            <p14:sldId id="293"/>
            <p14:sldId id="359"/>
            <p14:sldId id="360"/>
            <p14:sldId id="362"/>
            <p14:sldId id="296"/>
            <p14:sldId id="298"/>
            <p14:sldId id="350"/>
            <p14:sldId id="300"/>
            <p14:sldId id="301"/>
            <p14:sldId id="352"/>
            <p14:sldId id="354"/>
            <p14:sldId id="305"/>
            <p14:sldId id="318"/>
            <p14:sldId id="264"/>
            <p14:sldId id="365"/>
            <p14:sldId id="320"/>
            <p14:sldId id="367"/>
            <p14:sldId id="370"/>
            <p14:sldId id="369"/>
            <p14:sldId id="366"/>
            <p14:sldId id="375"/>
            <p14:sldId id="294"/>
          </p14:sldIdLst>
        </p14:section>
      </p14:sectionLst>
    </p:ext>
    <p:ext uri="{EFAFB233-063F-42B5-8137-9DF3F51BA10A}">
      <p15:sldGuideLst xmlns:p15="http://schemas.microsoft.com/office/powerpoint/2012/main">
        <p15:guide id="1" orient="horz" pos="101">
          <p15:clr>
            <a:srgbClr val="A4A3A4"/>
          </p15:clr>
        </p15:guide>
        <p15:guide id="2" orient="horz" pos="579">
          <p15:clr>
            <a:srgbClr val="A4A3A4"/>
          </p15:clr>
        </p15:guide>
        <p15:guide id="3" orient="horz" pos="1620">
          <p15:clr>
            <a:srgbClr val="A4A3A4"/>
          </p15:clr>
        </p15:guide>
        <p15:guide id="4" pos="2880">
          <p15:clr>
            <a:srgbClr val="A4A3A4"/>
          </p15:clr>
        </p15:guide>
        <p15:guide id="5" pos="21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40"/>
    <a:srgbClr val="1F497D"/>
    <a:srgbClr val="234A1D"/>
    <a:srgbClr val="B2C42A"/>
    <a:srgbClr val="275020"/>
    <a:srgbClr val="9DAD25"/>
    <a:srgbClr val="40528F"/>
    <a:srgbClr val="8F9B49"/>
    <a:srgbClr val="4E67A1"/>
    <a:srgbClr val="A1A8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EEF8A5-E3E0-4D14-A5B8-324CFEA1D76C}" v="462" dt="2019-05-03T11:33:24.560"/>
  </p1510:revLst>
</p1510:revInfo>
</file>

<file path=ppt/tableStyles.xml><?xml version="1.0" encoding="utf-8"?>
<a:tblStyleLst xmlns:a="http://schemas.openxmlformats.org/drawingml/2006/main" def="{93296810-A885-4BE3-A3E7-6D5BEEA58F3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9" autoAdjust="0"/>
    <p:restoredTop sz="76959" autoAdjust="0"/>
  </p:normalViewPr>
  <p:slideViewPr>
    <p:cSldViewPr snapToGrid="0">
      <p:cViewPr varScale="1">
        <p:scale>
          <a:sx n="88" d="100"/>
          <a:sy n="88" d="100"/>
        </p:scale>
        <p:origin x="1310" y="67"/>
      </p:cViewPr>
      <p:guideLst>
        <p:guide orient="horz" pos="101"/>
        <p:guide orient="horz" pos="579"/>
        <p:guide orient="horz" pos="1620"/>
        <p:guide pos="2880"/>
        <p:guide pos="21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Grid="0">
      <p:cViewPr varScale="1">
        <p:scale>
          <a:sx n="85" d="100"/>
          <a:sy n="85" d="100"/>
        </p:scale>
        <p:origin x="-383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microsoft.com/office/2016/11/relationships/changesInfo" Target="changesInfos/changesInfo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eeler, Steve" userId="e7121fee-b863-4bdc-91c7-5f16df57ea5f" providerId="ADAL" clId="{FDEEF8A5-E3E0-4D14-A5B8-324CFEA1D76C}"/>
    <pc:docChg chg="custSel modSld">
      <pc:chgData name="Wheeler, Steve" userId="e7121fee-b863-4bdc-91c7-5f16df57ea5f" providerId="ADAL" clId="{FDEEF8A5-E3E0-4D14-A5B8-324CFEA1D76C}" dt="2019-05-03T11:33:24.560" v="461" actId="20577"/>
      <pc:docMkLst>
        <pc:docMk/>
      </pc:docMkLst>
      <pc:sldChg chg="modNotesTx">
        <pc:chgData name="Wheeler, Steve" userId="e7121fee-b863-4bdc-91c7-5f16df57ea5f" providerId="ADAL" clId="{FDEEF8A5-E3E0-4D14-A5B8-324CFEA1D76C}" dt="2019-05-03T11:30:03.042" v="429" actId="20577"/>
        <pc:sldMkLst>
          <pc:docMk/>
          <pc:sldMk cId="1358095226" sldId="286"/>
        </pc:sldMkLst>
      </pc:sldChg>
      <pc:sldChg chg="modNotesTx">
        <pc:chgData name="Wheeler, Steve" userId="e7121fee-b863-4bdc-91c7-5f16df57ea5f" providerId="ADAL" clId="{FDEEF8A5-E3E0-4D14-A5B8-324CFEA1D76C}" dt="2019-05-03T11:30:41.946" v="431" actId="20577"/>
        <pc:sldMkLst>
          <pc:docMk/>
          <pc:sldMk cId="1899594564" sldId="288"/>
        </pc:sldMkLst>
      </pc:sldChg>
      <pc:sldChg chg="modNotesTx">
        <pc:chgData name="Wheeler, Steve" userId="e7121fee-b863-4bdc-91c7-5f16df57ea5f" providerId="ADAL" clId="{FDEEF8A5-E3E0-4D14-A5B8-324CFEA1D76C}" dt="2019-05-03T11:32:05.096" v="432" actId="6549"/>
        <pc:sldMkLst>
          <pc:docMk/>
          <pc:sldMk cId="1607033255" sldId="296"/>
        </pc:sldMkLst>
      </pc:sldChg>
      <pc:sldChg chg="modNotesTx">
        <pc:chgData name="Wheeler, Steve" userId="e7121fee-b863-4bdc-91c7-5f16df57ea5f" providerId="ADAL" clId="{FDEEF8A5-E3E0-4D14-A5B8-324CFEA1D76C}" dt="2019-05-03T11:33:24.560" v="461" actId="20577"/>
        <pc:sldMkLst>
          <pc:docMk/>
          <pc:sldMk cId="2177605843" sldId="305"/>
        </pc:sldMkLst>
      </pc:sldChg>
      <pc:sldChg chg="modSp">
        <pc:chgData name="Wheeler, Steve" userId="e7121fee-b863-4bdc-91c7-5f16df57ea5f" providerId="ADAL" clId="{FDEEF8A5-E3E0-4D14-A5B8-324CFEA1D76C}" dt="2019-05-03T11:22:05.289" v="159" actId="6549"/>
        <pc:sldMkLst>
          <pc:docMk/>
          <pc:sldMk cId="2582448967" sldId="320"/>
        </pc:sldMkLst>
        <pc:spChg chg="mod">
          <ac:chgData name="Wheeler, Steve" userId="e7121fee-b863-4bdc-91c7-5f16df57ea5f" providerId="ADAL" clId="{FDEEF8A5-E3E0-4D14-A5B8-324CFEA1D76C}" dt="2019-05-03T11:22:05.289" v="159" actId="6549"/>
          <ac:spMkLst>
            <pc:docMk/>
            <pc:sldMk cId="2582448967" sldId="320"/>
            <ac:spMk id="4" creationId="{AFD30F61-3098-4E67-B06D-3BC49B9F222B}"/>
          </ac:spMkLst>
        </pc:spChg>
      </pc:sldChg>
      <pc:sldChg chg="modSp modNotesTx">
        <pc:chgData name="Wheeler, Steve" userId="e7121fee-b863-4bdc-91c7-5f16df57ea5f" providerId="ADAL" clId="{FDEEF8A5-E3E0-4D14-A5B8-324CFEA1D76C}" dt="2019-05-03T11:24:23.701" v="218" actId="6549"/>
        <pc:sldMkLst>
          <pc:docMk/>
          <pc:sldMk cId="372492785" sldId="324"/>
        </pc:sldMkLst>
        <pc:spChg chg="mod">
          <ac:chgData name="Wheeler, Steve" userId="e7121fee-b863-4bdc-91c7-5f16df57ea5f" providerId="ADAL" clId="{FDEEF8A5-E3E0-4D14-A5B8-324CFEA1D76C}" dt="2019-05-03T11:16:41.389" v="21" actId="20577"/>
          <ac:spMkLst>
            <pc:docMk/>
            <pc:sldMk cId="372492785" sldId="324"/>
            <ac:spMk id="2" creationId="{3F09BCA5-7DB1-4FB1-9CA5-13FCBC4A7EE7}"/>
          </ac:spMkLst>
        </pc:spChg>
      </pc:sldChg>
      <pc:sldChg chg="modSp">
        <pc:chgData name="Wheeler, Steve" userId="e7121fee-b863-4bdc-91c7-5f16df57ea5f" providerId="ADAL" clId="{FDEEF8A5-E3E0-4D14-A5B8-324CFEA1D76C}" dt="2019-05-03T11:17:24.355" v="56" actId="313"/>
        <pc:sldMkLst>
          <pc:docMk/>
          <pc:sldMk cId="262064235" sldId="327"/>
        </pc:sldMkLst>
        <pc:spChg chg="mod">
          <ac:chgData name="Wheeler, Steve" userId="e7121fee-b863-4bdc-91c7-5f16df57ea5f" providerId="ADAL" clId="{FDEEF8A5-E3E0-4D14-A5B8-324CFEA1D76C}" dt="2019-05-03T11:17:24.355" v="56" actId="313"/>
          <ac:spMkLst>
            <pc:docMk/>
            <pc:sldMk cId="262064235" sldId="327"/>
            <ac:spMk id="2" creationId="{3F09BCA5-7DB1-4FB1-9CA5-13FCBC4A7EE7}"/>
          </ac:spMkLst>
        </pc:spChg>
      </pc:sldChg>
      <pc:sldChg chg="modNotesTx">
        <pc:chgData name="Wheeler, Steve" userId="e7121fee-b863-4bdc-91c7-5f16df57ea5f" providerId="ADAL" clId="{FDEEF8A5-E3E0-4D14-A5B8-324CFEA1D76C}" dt="2019-05-03T11:25:20.005" v="232" actId="20577"/>
        <pc:sldMkLst>
          <pc:docMk/>
          <pc:sldMk cId="2621497397" sldId="328"/>
        </pc:sldMkLst>
      </pc:sldChg>
      <pc:sldChg chg="modNotesTx">
        <pc:chgData name="Wheeler, Steve" userId="e7121fee-b863-4bdc-91c7-5f16df57ea5f" providerId="ADAL" clId="{FDEEF8A5-E3E0-4D14-A5B8-324CFEA1D76C}" dt="2019-05-03T11:24:49.044" v="226" actId="20577"/>
        <pc:sldMkLst>
          <pc:docMk/>
          <pc:sldMk cId="2477993192" sldId="332"/>
        </pc:sldMkLst>
      </pc:sldChg>
      <pc:sldChg chg="modNotesTx">
        <pc:chgData name="Wheeler, Steve" userId="e7121fee-b863-4bdc-91c7-5f16df57ea5f" providerId="ADAL" clId="{FDEEF8A5-E3E0-4D14-A5B8-324CFEA1D76C}" dt="2019-05-03T11:27:58.901" v="334" actId="20577"/>
        <pc:sldMkLst>
          <pc:docMk/>
          <pc:sldMk cId="3032211835" sldId="334"/>
        </pc:sldMkLst>
      </pc:sldChg>
      <pc:sldChg chg="modNotesTx">
        <pc:chgData name="Wheeler, Steve" userId="e7121fee-b863-4bdc-91c7-5f16df57ea5f" providerId="ADAL" clId="{FDEEF8A5-E3E0-4D14-A5B8-324CFEA1D76C}" dt="2019-05-03T11:28:40.798" v="341" actId="20577"/>
        <pc:sldMkLst>
          <pc:docMk/>
          <pc:sldMk cId="1536763929" sldId="336"/>
        </pc:sldMkLst>
      </pc:sldChg>
      <pc:sldChg chg="modSp modNotesTx">
        <pc:chgData name="Wheeler, Steve" userId="e7121fee-b863-4bdc-91c7-5f16df57ea5f" providerId="ADAL" clId="{FDEEF8A5-E3E0-4D14-A5B8-324CFEA1D76C}" dt="2019-05-03T11:29:46.621" v="421" actId="20577"/>
        <pc:sldMkLst>
          <pc:docMk/>
          <pc:sldMk cId="4101371099" sldId="337"/>
        </pc:sldMkLst>
        <pc:spChg chg="mod">
          <ac:chgData name="Wheeler, Steve" userId="e7121fee-b863-4bdc-91c7-5f16df57ea5f" providerId="ADAL" clId="{FDEEF8A5-E3E0-4D14-A5B8-324CFEA1D76C}" dt="2019-05-03T11:19:45.267" v="155" actId="20577"/>
          <ac:spMkLst>
            <pc:docMk/>
            <pc:sldMk cId="4101371099" sldId="337"/>
            <ac:spMk id="2" creationId="{5209AE40-5F9C-4A72-A85B-37378C321746}"/>
          </ac:spMkLst>
        </pc:spChg>
      </pc:sldChg>
      <pc:sldChg chg="modNotesTx">
        <pc:chgData name="Wheeler, Steve" userId="e7121fee-b863-4bdc-91c7-5f16df57ea5f" providerId="ADAL" clId="{FDEEF8A5-E3E0-4D14-A5B8-324CFEA1D76C}" dt="2019-05-03T11:26:31.282" v="269" actId="20577"/>
        <pc:sldMkLst>
          <pc:docMk/>
          <pc:sldMk cId="732314933" sldId="339"/>
        </pc:sldMkLst>
      </pc:sldChg>
      <pc:sldChg chg="modNotesTx">
        <pc:chgData name="Wheeler, Steve" userId="e7121fee-b863-4bdc-91c7-5f16df57ea5f" providerId="ADAL" clId="{FDEEF8A5-E3E0-4D14-A5B8-324CFEA1D76C}" dt="2019-05-03T11:23:56.313" v="205" actId="6549"/>
        <pc:sldMkLst>
          <pc:docMk/>
          <pc:sldMk cId="571787551" sldId="341"/>
        </pc:sldMkLst>
      </pc:sldChg>
      <pc:sldChg chg="modNotesTx">
        <pc:chgData name="Wheeler, Steve" userId="e7121fee-b863-4bdc-91c7-5f16df57ea5f" providerId="ADAL" clId="{FDEEF8A5-E3E0-4D14-A5B8-324CFEA1D76C}" dt="2019-05-03T11:26:01.378" v="243" actId="20577"/>
        <pc:sldMkLst>
          <pc:docMk/>
          <pc:sldMk cId="4266941408" sldId="342"/>
        </pc:sldMkLst>
      </pc:sldChg>
      <pc:sldChg chg="modSp">
        <pc:chgData name="Wheeler, Steve" userId="e7121fee-b863-4bdc-91c7-5f16df57ea5f" providerId="ADAL" clId="{FDEEF8A5-E3E0-4D14-A5B8-324CFEA1D76C}" dt="2019-05-03T11:32:44.984" v="445" actId="20577"/>
        <pc:sldMkLst>
          <pc:docMk/>
          <pc:sldMk cId="519843035" sldId="350"/>
        </pc:sldMkLst>
        <pc:spChg chg="mod">
          <ac:chgData name="Wheeler, Steve" userId="e7121fee-b863-4bdc-91c7-5f16df57ea5f" providerId="ADAL" clId="{FDEEF8A5-E3E0-4D14-A5B8-324CFEA1D76C}" dt="2019-05-03T11:32:44.984" v="445" actId="20577"/>
          <ac:spMkLst>
            <pc:docMk/>
            <pc:sldMk cId="519843035" sldId="350"/>
            <ac:spMk id="3" creationId="{79080228-36A5-416C-8D73-0A2B21737907}"/>
          </ac:spMkLst>
        </pc:spChg>
      </pc:sldChg>
      <pc:sldChg chg="modSp modNotesTx">
        <pc:chgData name="Wheeler, Steve" userId="e7121fee-b863-4bdc-91c7-5f16df57ea5f" providerId="ADAL" clId="{FDEEF8A5-E3E0-4D14-A5B8-324CFEA1D76C}" dt="2019-05-03T11:23:27.096" v="204" actId="20577"/>
        <pc:sldMkLst>
          <pc:docMk/>
          <pc:sldMk cId="2733044574" sldId="366"/>
        </pc:sldMkLst>
        <pc:spChg chg="mod">
          <ac:chgData name="Wheeler, Steve" userId="e7121fee-b863-4bdc-91c7-5f16df57ea5f" providerId="ADAL" clId="{FDEEF8A5-E3E0-4D14-A5B8-324CFEA1D76C}" dt="2019-05-03T11:23:02.238" v="202" actId="20577"/>
          <ac:spMkLst>
            <pc:docMk/>
            <pc:sldMk cId="2733044574" sldId="366"/>
            <ac:spMk id="2" creationId="{B4CC82F7-2D2D-4746-A383-899ADD9FD895}"/>
          </ac:spMkLst>
        </pc:spChg>
      </pc:sldChg>
      <pc:sldChg chg="modSp modNotesTx">
        <pc:chgData name="Wheeler, Steve" userId="e7121fee-b863-4bdc-91c7-5f16df57ea5f" providerId="ADAL" clId="{FDEEF8A5-E3E0-4D14-A5B8-324CFEA1D76C}" dt="2019-05-03T11:30:13.432" v="430" actId="6549"/>
        <pc:sldMkLst>
          <pc:docMk/>
          <pc:sldMk cId="3146111364" sldId="376"/>
        </pc:sldMkLst>
        <pc:spChg chg="mod">
          <ac:chgData name="Wheeler, Steve" userId="e7121fee-b863-4bdc-91c7-5f16df57ea5f" providerId="ADAL" clId="{FDEEF8A5-E3E0-4D14-A5B8-324CFEA1D76C}" dt="2019-05-03T11:20:41.264" v="156" actId="114"/>
          <ac:spMkLst>
            <pc:docMk/>
            <pc:sldMk cId="3146111364" sldId="376"/>
            <ac:spMk id="4" creationId="{AFD30F61-3098-4E67-B06D-3BC49B9F222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280359-472F-411F-8829-2E6B49DA06E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AF137288-92B9-4CC7-8040-2E5B6DF2BDD1}">
      <dgm:prSet/>
      <dgm:spPr/>
      <dgm:t>
        <a:bodyPr/>
        <a:lstStyle/>
        <a:p>
          <a:r>
            <a:rPr lang="en-US" dirty="0"/>
            <a:t>What’s New - Release 2019.1</a:t>
          </a:r>
        </a:p>
      </dgm:t>
    </dgm:pt>
    <dgm:pt modelId="{EDAF2FCE-EEB4-44AD-A850-138D8B858120}" type="parTrans" cxnId="{C3F6B53F-D4C6-4051-9935-02A97CF62EB4}">
      <dgm:prSet/>
      <dgm:spPr/>
      <dgm:t>
        <a:bodyPr/>
        <a:lstStyle/>
        <a:p>
          <a:endParaRPr lang="en-US"/>
        </a:p>
      </dgm:t>
    </dgm:pt>
    <dgm:pt modelId="{82D700F9-931B-4EC2-B30E-5D9FB7C3939A}" type="sibTrans" cxnId="{C3F6B53F-D4C6-4051-9935-02A97CF62EB4}">
      <dgm:prSet/>
      <dgm:spPr/>
      <dgm:t>
        <a:bodyPr/>
        <a:lstStyle/>
        <a:p>
          <a:endParaRPr lang="en-US"/>
        </a:p>
      </dgm:t>
    </dgm:pt>
    <dgm:pt modelId="{AAB5F7EE-3EF1-4861-A4E7-095E99C33181}">
      <dgm:prSet/>
      <dgm:spPr/>
      <dgm:t>
        <a:bodyPr/>
        <a:lstStyle/>
        <a:p>
          <a:r>
            <a:rPr lang="en-US" dirty="0"/>
            <a:t>Q &amp; A</a:t>
          </a:r>
        </a:p>
      </dgm:t>
    </dgm:pt>
    <dgm:pt modelId="{F6E81771-5B76-4277-B13C-E33968ED925B}" type="parTrans" cxnId="{183B66CD-D1DC-45B9-A777-182445608E22}">
      <dgm:prSet/>
      <dgm:spPr/>
      <dgm:t>
        <a:bodyPr/>
        <a:lstStyle/>
        <a:p>
          <a:endParaRPr lang="en-US"/>
        </a:p>
      </dgm:t>
    </dgm:pt>
    <dgm:pt modelId="{FF064E17-0387-4254-B83B-334C653F3A48}" type="sibTrans" cxnId="{183B66CD-D1DC-45B9-A777-182445608E22}">
      <dgm:prSet/>
      <dgm:spPr/>
      <dgm:t>
        <a:bodyPr/>
        <a:lstStyle/>
        <a:p>
          <a:endParaRPr lang="en-US"/>
        </a:p>
      </dgm:t>
    </dgm:pt>
    <dgm:pt modelId="{F875830E-E76B-4DF2-87B0-BFBC175A5175}">
      <dgm:prSet phldrT="[Text]"/>
      <dgm:spPr/>
      <dgm:t>
        <a:bodyPr/>
        <a:lstStyle/>
        <a:p>
          <a:pPr>
            <a:buFont typeface="Arial" panose="020B0604020202020204" pitchFamily="34" charset="0"/>
            <a:buChar char="•"/>
          </a:pPr>
          <a:r>
            <a:rPr lang="en-US" dirty="0"/>
            <a:t>Review - Release 2018.1</a:t>
          </a:r>
        </a:p>
      </dgm:t>
    </dgm:pt>
    <dgm:pt modelId="{8A6CFE1D-BB96-4730-9FCE-7E454727A72B}" type="parTrans" cxnId="{74DC7040-FB6E-48CD-8091-FA26B6D4DB97}">
      <dgm:prSet/>
      <dgm:spPr/>
      <dgm:t>
        <a:bodyPr/>
        <a:lstStyle/>
        <a:p>
          <a:endParaRPr lang="en-US"/>
        </a:p>
      </dgm:t>
    </dgm:pt>
    <dgm:pt modelId="{D3D08252-4ED1-41BB-9799-F491EFF329B0}" type="sibTrans" cxnId="{74DC7040-FB6E-48CD-8091-FA26B6D4DB97}">
      <dgm:prSet/>
      <dgm:spPr/>
      <dgm:t>
        <a:bodyPr/>
        <a:lstStyle/>
        <a:p>
          <a:endParaRPr lang="en-US"/>
        </a:p>
      </dgm:t>
    </dgm:pt>
    <dgm:pt modelId="{3A11EF63-35A1-438E-9474-072F484A6C6E}" type="pres">
      <dgm:prSet presAssocID="{6E280359-472F-411F-8829-2E6B49DA06E3}" presName="linear" presStyleCnt="0">
        <dgm:presLayoutVars>
          <dgm:animLvl val="lvl"/>
          <dgm:resizeHandles val="exact"/>
        </dgm:presLayoutVars>
      </dgm:prSet>
      <dgm:spPr/>
    </dgm:pt>
    <dgm:pt modelId="{7A93A0D4-EBB8-49B7-B16A-7B2D96746D67}" type="pres">
      <dgm:prSet presAssocID="{F875830E-E76B-4DF2-87B0-BFBC175A5175}" presName="parentText" presStyleLbl="node1" presStyleIdx="0" presStyleCnt="3">
        <dgm:presLayoutVars>
          <dgm:chMax val="0"/>
          <dgm:bulletEnabled val="1"/>
        </dgm:presLayoutVars>
      </dgm:prSet>
      <dgm:spPr/>
    </dgm:pt>
    <dgm:pt modelId="{7755F358-EA98-4C04-AC89-3F73E23D4381}" type="pres">
      <dgm:prSet presAssocID="{D3D08252-4ED1-41BB-9799-F491EFF329B0}" presName="spacer" presStyleCnt="0"/>
      <dgm:spPr/>
    </dgm:pt>
    <dgm:pt modelId="{1EFAF711-E892-43FC-80E1-DC7CCBA2C86B}" type="pres">
      <dgm:prSet presAssocID="{AF137288-92B9-4CC7-8040-2E5B6DF2BDD1}" presName="parentText" presStyleLbl="node1" presStyleIdx="1" presStyleCnt="3">
        <dgm:presLayoutVars>
          <dgm:chMax val="0"/>
          <dgm:bulletEnabled val="1"/>
        </dgm:presLayoutVars>
      </dgm:prSet>
      <dgm:spPr/>
    </dgm:pt>
    <dgm:pt modelId="{5AC32A5A-62B7-421D-A1FB-AA9AF9EEC35E}" type="pres">
      <dgm:prSet presAssocID="{82D700F9-931B-4EC2-B30E-5D9FB7C3939A}" presName="spacer" presStyleCnt="0"/>
      <dgm:spPr/>
    </dgm:pt>
    <dgm:pt modelId="{E735B352-16FB-478A-A99F-081BCC108F84}" type="pres">
      <dgm:prSet presAssocID="{AAB5F7EE-3EF1-4861-A4E7-095E99C33181}" presName="parentText" presStyleLbl="node1" presStyleIdx="2" presStyleCnt="3" custLinFactNeighborX="169" custLinFactNeighborY="19508">
        <dgm:presLayoutVars>
          <dgm:chMax val="0"/>
          <dgm:bulletEnabled val="1"/>
        </dgm:presLayoutVars>
      </dgm:prSet>
      <dgm:spPr/>
    </dgm:pt>
  </dgm:ptLst>
  <dgm:cxnLst>
    <dgm:cxn modelId="{C18B402B-F236-46DA-92A6-2A21406A927F}" type="presOf" srcId="{AF137288-92B9-4CC7-8040-2E5B6DF2BDD1}" destId="{1EFAF711-E892-43FC-80E1-DC7CCBA2C86B}" srcOrd="0" destOrd="0" presId="urn:microsoft.com/office/officeart/2005/8/layout/vList2"/>
    <dgm:cxn modelId="{C3F6B53F-D4C6-4051-9935-02A97CF62EB4}" srcId="{6E280359-472F-411F-8829-2E6B49DA06E3}" destId="{AF137288-92B9-4CC7-8040-2E5B6DF2BDD1}" srcOrd="1" destOrd="0" parTransId="{EDAF2FCE-EEB4-44AD-A850-138D8B858120}" sibTransId="{82D700F9-931B-4EC2-B30E-5D9FB7C3939A}"/>
    <dgm:cxn modelId="{74DC7040-FB6E-48CD-8091-FA26B6D4DB97}" srcId="{6E280359-472F-411F-8829-2E6B49DA06E3}" destId="{F875830E-E76B-4DF2-87B0-BFBC175A5175}" srcOrd="0" destOrd="0" parTransId="{8A6CFE1D-BB96-4730-9FCE-7E454727A72B}" sibTransId="{D3D08252-4ED1-41BB-9799-F491EFF329B0}"/>
    <dgm:cxn modelId="{4ABDFB74-1497-4DB3-9FB1-1BB8D2FB082D}" type="presOf" srcId="{6E280359-472F-411F-8829-2E6B49DA06E3}" destId="{3A11EF63-35A1-438E-9474-072F484A6C6E}" srcOrd="0" destOrd="0" presId="urn:microsoft.com/office/officeart/2005/8/layout/vList2"/>
    <dgm:cxn modelId="{660434A2-A755-4771-ACC0-F6F5F177BF05}" type="presOf" srcId="{F875830E-E76B-4DF2-87B0-BFBC175A5175}" destId="{7A93A0D4-EBB8-49B7-B16A-7B2D96746D67}" srcOrd="0" destOrd="0" presId="urn:microsoft.com/office/officeart/2005/8/layout/vList2"/>
    <dgm:cxn modelId="{771DF2C6-4E2D-4E84-95C8-E3A729C2653E}" type="presOf" srcId="{AAB5F7EE-3EF1-4861-A4E7-095E99C33181}" destId="{E735B352-16FB-478A-A99F-081BCC108F84}" srcOrd="0" destOrd="0" presId="urn:microsoft.com/office/officeart/2005/8/layout/vList2"/>
    <dgm:cxn modelId="{183B66CD-D1DC-45B9-A777-182445608E22}" srcId="{6E280359-472F-411F-8829-2E6B49DA06E3}" destId="{AAB5F7EE-3EF1-4861-A4E7-095E99C33181}" srcOrd="2" destOrd="0" parTransId="{F6E81771-5B76-4277-B13C-E33968ED925B}" sibTransId="{FF064E17-0387-4254-B83B-334C653F3A48}"/>
    <dgm:cxn modelId="{3BCD8730-BC2D-4C34-A0D4-A96013DCB2B4}" type="presParOf" srcId="{3A11EF63-35A1-438E-9474-072F484A6C6E}" destId="{7A93A0D4-EBB8-49B7-B16A-7B2D96746D67}" srcOrd="0" destOrd="0" presId="urn:microsoft.com/office/officeart/2005/8/layout/vList2"/>
    <dgm:cxn modelId="{E8BB4A6C-CB08-4676-81C1-CCD07F676A9C}" type="presParOf" srcId="{3A11EF63-35A1-438E-9474-072F484A6C6E}" destId="{7755F358-EA98-4C04-AC89-3F73E23D4381}" srcOrd="1" destOrd="0" presId="urn:microsoft.com/office/officeart/2005/8/layout/vList2"/>
    <dgm:cxn modelId="{27D7C245-E5CE-42AB-BDE9-61048A305F3E}" type="presParOf" srcId="{3A11EF63-35A1-438E-9474-072F484A6C6E}" destId="{1EFAF711-E892-43FC-80E1-DC7CCBA2C86B}" srcOrd="2" destOrd="0" presId="urn:microsoft.com/office/officeart/2005/8/layout/vList2"/>
    <dgm:cxn modelId="{EAA1FD69-1B72-4DD2-801A-B3CF882255F1}" type="presParOf" srcId="{3A11EF63-35A1-438E-9474-072F484A6C6E}" destId="{5AC32A5A-62B7-421D-A1FB-AA9AF9EEC35E}" srcOrd="3" destOrd="0" presId="urn:microsoft.com/office/officeart/2005/8/layout/vList2"/>
    <dgm:cxn modelId="{3D68A540-162B-448B-828E-48376E25DA8E}" type="presParOf" srcId="{3A11EF63-35A1-438E-9474-072F484A6C6E}" destId="{E735B352-16FB-478A-A99F-081BCC108F8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3A0D4-EBB8-49B7-B16A-7B2D96746D67}">
      <dsp:nvSpPr>
        <dsp:cNvPr id="0" name=""/>
        <dsp:cNvSpPr/>
      </dsp:nvSpPr>
      <dsp:spPr>
        <a:xfrm>
          <a:off x="0" y="391684"/>
          <a:ext cx="5140036" cy="7675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Font typeface="Arial" panose="020B0604020202020204" pitchFamily="34" charset="0"/>
            <a:buNone/>
          </a:pPr>
          <a:r>
            <a:rPr lang="en-US" sz="3200" kern="1200" dirty="0"/>
            <a:t>Review - Release 2018.1</a:t>
          </a:r>
        </a:p>
      </dsp:txBody>
      <dsp:txXfrm>
        <a:off x="37467" y="429151"/>
        <a:ext cx="5065102" cy="692586"/>
      </dsp:txXfrm>
    </dsp:sp>
    <dsp:sp modelId="{1EFAF711-E892-43FC-80E1-DC7CCBA2C86B}">
      <dsp:nvSpPr>
        <dsp:cNvPr id="0" name=""/>
        <dsp:cNvSpPr/>
      </dsp:nvSpPr>
      <dsp:spPr>
        <a:xfrm>
          <a:off x="0" y="1251364"/>
          <a:ext cx="5140036" cy="7675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What’s New - Release 2019.1</a:t>
          </a:r>
        </a:p>
      </dsp:txBody>
      <dsp:txXfrm>
        <a:off x="37467" y="1288831"/>
        <a:ext cx="5065102" cy="692586"/>
      </dsp:txXfrm>
    </dsp:sp>
    <dsp:sp modelId="{E735B352-16FB-478A-A99F-081BCC108F84}">
      <dsp:nvSpPr>
        <dsp:cNvPr id="0" name=""/>
        <dsp:cNvSpPr/>
      </dsp:nvSpPr>
      <dsp:spPr>
        <a:xfrm>
          <a:off x="0" y="2129023"/>
          <a:ext cx="5140036" cy="7675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Q &amp; A</a:t>
          </a:r>
        </a:p>
      </dsp:txBody>
      <dsp:txXfrm>
        <a:off x="37467" y="2166490"/>
        <a:ext cx="5065102"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CA14C55-E12A-45E6-87F3-7EAADE4C1D12}" type="datetimeFigureOut">
              <a:rPr lang="en-US" smtClean="0"/>
              <a:pPr/>
              <a:t>5/3/2019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800986-36CF-41DA-8955-9695234E1142}" type="slidenum">
              <a:rPr lang="en-US" smtClean="0"/>
              <a:pPr/>
              <a:t>‹#›</a:t>
            </a:fld>
            <a:endParaRPr lang="en-US"/>
          </a:p>
        </p:txBody>
      </p:sp>
    </p:spTree>
    <p:extLst>
      <p:ext uri="{BB962C8B-B14F-4D97-AF65-F5344CB8AC3E}">
        <p14:creationId xmlns:p14="http://schemas.microsoft.com/office/powerpoint/2010/main" val="2143364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9CAFB7-E13F-4384-95CE-291BAEA2830B}" type="datetimeFigureOut">
              <a:rPr lang="en-US" smtClean="0"/>
              <a:pPr/>
              <a:t>5/3/2019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FE447-DA53-4191-97C8-F522C13BDE27}" type="slidenum">
              <a:rPr lang="en-US" smtClean="0"/>
              <a:pPr/>
              <a:t>‹#›</a:t>
            </a:fld>
            <a:endParaRPr lang="en-US"/>
          </a:p>
        </p:txBody>
      </p:sp>
    </p:spTree>
    <p:extLst>
      <p:ext uri="{BB962C8B-B14F-4D97-AF65-F5344CB8AC3E}">
        <p14:creationId xmlns:p14="http://schemas.microsoft.com/office/powerpoint/2010/main" val="1433602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release 2018.1 as many of you not yet using it</a:t>
            </a:r>
          </a:p>
          <a:p>
            <a:r>
              <a:rPr lang="en-US" dirty="0"/>
              <a:t>Cover 2019.1 which comes out very soon</a:t>
            </a:r>
          </a:p>
        </p:txBody>
      </p:sp>
      <p:sp>
        <p:nvSpPr>
          <p:cNvPr id="4" name="Slide Number Placeholder 3"/>
          <p:cNvSpPr>
            <a:spLocks noGrp="1"/>
          </p:cNvSpPr>
          <p:nvPr>
            <p:ph type="sldNum" sz="quarter" idx="5"/>
          </p:nvPr>
        </p:nvSpPr>
        <p:spPr/>
        <p:txBody>
          <a:bodyPr/>
          <a:lstStyle/>
          <a:p>
            <a:fld id="{9D1FE447-DA53-4191-97C8-F522C13BDE27}" type="slidenum">
              <a:rPr lang="en-US" smtClean="0"/>
              <a:pPr/>
              <a:t>2</a:t>
            </a:fld>
            <a:endParaRPr lang="en-US"/>
          </a:p>
        </p:txBody>
      </p:sp>
    </p:spTree>
    <p:extLst>
      <p:ext uri="{BB962C8B-B14F-4D97-AF65-F5344CB8AC3E}">
        <p14:creationId xmlns:p14="http://schemas.microsoft.com/office/powerpoint/2010/main" val="3107194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search bar</a:t>
            </a:r>
          </a:p>
          <a:p>
            <a:r>
              <a:rPr lang="en-US" dirty="0"/>
              <a:t>Cloud based means we can update it any time – always the most up to date info</a:t>
            </a:r>
          </a:p>
          <a:p>
            <a:r>
              <a:rPr lang="en-US" dirty="0"/>
              <a:t>Various content:</a:t>
            </a:r>
          </a:p>
          <a:p>
            <a:pPr marL="171450" indent="-171450">
              <a:buFont typeface="Arial" panose="020B0604020202020204" pitchFamily="34" charset="0"/>
              <a:buChar char="•"/>
            </a:pPr>
            <a:r>
              <a:rPr lang="en-US" dirty="0"/>
              <a:t>What’s new in the release</a:t>
            </a:r>
          </a:p>
          <a:p>
            <a:pPr marL="171450" indent="-171450">
              <a:buFont typeface="Arial" panose="020B0604020202020204" pitchFamily="34" charset="0"/>
              <a:buChar char="•"/>
            </a:pPr>
            <a:r>
              <a:rPr lang="en-US" dirty="0"/>
              <a:t>MIU patch notes</a:t>
            </a:r>
          </a:p>
          <a:p>
            <a:pPr marL="171450" indent="-171450">
              <a:buFont typeface="Arial" panose="020B0604020202020204" pitchFamily="34" charset="0"/>
              <a:buChar char="•"/>
            </a:pPr>
            <a:r>
              <a:rPr lang="en-US" dirty="0"/>
              <a:t>Full documentation</a:t>
            </a:r>
          </a:p>
          <a:p>
            <a:pPr marL="171450" indent="-171450">
              <a:buFont typeface="Arial" panose="020B0604020202020204" pitchFamily="34" charset="0"/>
              <a:buChar char="•"/>
            </a:pPr>
            <a:r>
              <a:rPr lang="en-US" dirty="0"/>
              <a:t>Videos!</a:t>
            </a:r>
          </a:p>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12</a:t>
            </a:fld>
            <a:endParaRPr lang="en-US"/>
          </a:p>
        </p:txBody>
      </p:sp>
    </p:spTree>
    <p:extLst>
      <p:ext uri="{BB962C8B-B14F-4D97-AF65-F5344CB8AC3E}">
        <p14:creationId xmlns:p14="http://schemas.microsoft.com/office/powerpoint/2010/main" val="2221465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 Specific Pages</a:t>
            </a:r>
          </a:p>
          <a:p>
            <a:r>
              <a:rPr lang="en-US" dirty="0"/>
              <a:t>Announcements</a:t>
            </a:r>
          </a:p>
          <a:p>
            <a:r>
              <a:rPr lang="en-US" dirty="0"/>
              <a:t>Application specific documentation</a:t>
            </a:r>
          </a:p>
          <a:p>
            <a:endParaRPr lang="en-US" dirty="0"/>
          </a:p>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13</a:t>
            </a:fld>
            <a:endParaRPr lang="en-US"/>
          </a:p>
        </p:txBody>
      </p:sp>
    </p:spTree>
    <p:extLst>
      <p:ext uri="{BB962C8B-B14F-4D97-AF65-F5344CB8AC3E}">
        <p14:creationId xmlns:p14="http://schemas.microsoft.com/office/powerpoint/2010/main" val="2494602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1FE447-DA53-4191-97C8-F522C13BDE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3923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Standard user Name and Password</a:t>
            </a:r>
          </a:p>
          <a:p>
            <a:pPr marL="171450" indent="-171450">
              <a:buFont typeface="Arial" panose="020B0604020202020204" pitchFamily="34" charset="0"/>
              <a:buChar char="•"/>
            </a:pPr>
            <a:r>
              <a:rPr lang="en-US" dirty="0"/>
              <a:t>First time actions: Prove you belong here / know you account, then create user name and profile</a:t>
            </a:r>
          </a:p>
          <a:p>
            <a:pPr marL="628650" lvl="1" indent="-171450">
              <a:buFont typeface="Arial" panose="020B0604020202020204" pitchFamily="34" charset="0"/>
              <a:buChar char="•"/>
            </a:pPr>
            <a:r>
              <a:rPr lang="en-US" dirty="0"/>
              <a:t>Supports many utility accounts on a user profile – my home, my parents home, my business</a:t>
            </a:r>
          </a:p>
          <a:p>
            <a:pPr marL="628650" lvl="1" indent="-171450">
              <a:buFont typeface="Arial" panose="020B0604020202020204" pitchFamily="34" charset="0"/>
              <a:buChar char="•"/>
            </a:pPr>
            <a:r>
              <a:rPr lang="en-US" dirty="0"/>
              <a:t>Supports many user profiles on an account, me, my roommates</a:t>
            </a:r>
          </a:p>
          <a:p>
            <a:pPr marL="171450" lvl="0" indent="-171450">
              <a:buFont typeface="Arial" panose="020B0604020202020204" pitchFamily="34" charset="0"/>
              <a:buChar char="•"/>
            </a:pPr>
            <a:r>
              <a:rPr lang="en-US" dirty="0"/>
              <a:t>Standard security measures</a:t>
            </a:r>
          </a:p>
          <a:p>
            <a:pPr marL="628650" lvl="1" indent="-171450">
              <a:buFont typeface="Arial" panose="020B0604020202020204" pitchFamily="34" charset="0"/>
              <a:buChar char="•"/>
            </a:pPr>
            <a:r>
              <a:rPr lang="en-US" dirty="0"/>
              <a:t>Verify your email address, password characteristics, password expiration, etc.</a:t>
            </a:r>
          </a:p>
          <a:p>
            <a:pPr marL="171450" lvl="0" indent="-171450">
              <a:buFont typeface="Arial" panose="020B0604020202020204" pitchFamily="34" charset="0"/>
              <a:buChar char="•"/>
            </a:pPr>
            <a:r>
              <a:rPr lang="en-US" dirty="0"/>
              <a:t>Standard Forgot measures</a:t>
            </a:r>
          </a:p>
          <a:p>
            <a:pPr marL="628650" lvl="1" indent="-171450">
              <a:buFont typeface="Arial" panose="020B0604020202020204" pitchFamily="34" charset="0"/>
              <a:buChar char="•"/>
            </a:pPr>
            <a:r>
              <a:rPr lang="en-US" dirty="0"/>
              <a:t>Username reminder email</a:t>
            </a:r>
          </a:p>
          <a:p>
            <a:pPr marL="628650" lvl="1" indent="-171450">
              <a:buFont typeface="Arial" panose="020B0604020202020204" pitchFamily="34" charset="0"/>
              <a:buChar char="•"/>
            </a:pPr>
            <a:r>
              <a:rPr lang="en-US" dirty="0"/>
              <a:t>Password reset email</a:t>
            </a:r>
          </a:p>
        </p:txBody>
      </p:sp>
      <p:sp>
        <p:nvSpPr>
          <p:cNvPr id="4" name="Slide Number Placeholder 3"/>
          <p:cNvSpPr>
            <a:spLocks noGrp="1"/>
          </p:cNvSpPr>
          <p:nvPr>
            <p:ph type="sldNum" sz="quarter" idx="5"/>
          </p:nvPr>
        </p:nvSpPr>
        <p:spPr/>
        <p:txBody>
          <a:bodyPr/>
          <a:lstStyle/>
          <a:p>
            <a:fld id="{9D1FE447-DA53-4191-97C8-F522C13BDE27}" type="slidenum">
              <a:rPr lang="en-US" smtClean="0"/>
              <a:pPr/>
              <a:t>17</a:t>
            </a:fld>
            <a:endParaRPr lang="en-US"/>
          </a:p>
        </p:txBody>
      </p:sp>
    </p:spTree>
    <p:extLst>
      <p:ext uri="{BB962C8B-B14F-4D97-AF65-F5344CB8AC3E}">
        <p14:creationId xmlns:p14="http://schemas.microsoft.com/office/powerpoint/2010/main" val="2165975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For those of you who want the CSRs to be able to get into </a:t>
            </a:r>
            <a:r>
              <a:rPr lang="en-US" dirty="0" err="1"/>
              <a:t>esuite</a:t>
            </a:r>
            <a:r>
              <a:rPr lang="en-US" dirty="0"/>
              <a:t> to see what the customer is seeing,</a:t>
            </a:r>
          </a:p>
          <a:p>
            <a:pPr marL="0" indent="0">
              <a:buFont typeface="Arial" panose="020B0604020202020204" pitchFamily="34" charset="0"/>
              <a:buNone/>
            </a:pPr>
            <a:r>
              <a:rPr lang="en-US" dirty="0"/>
              <a:t>that is still available.  They can not sign in anymore, but they can launch </a:t>
            </a:r>
            <a:r>
              <a:rPr lang="en-US" dirty="0" err="1"/>
              <a:t>eSuite</a:t>
            </a:r>
            <a:r>
              <a:rPr lang="en-US" dirty="0"/>
              <a:t> without signing in </a:t>
            </a:r>
          </a:p>
        </p:txBody>
      </p:sp>
      <p:sp>
        <p:nvSpPr>
          <p:cNvPr id="4" name="Slide Number Placeholder 3"/>
          <p:cNvSpPr>
            <a:spLocks noGrp="1"/>
          </p:cNvSpPr>
          <p:nvPr>
            <p:ph type="sldNum" sz="quarter" idx="5"/>
          </p:nvPr>
        </p:nvSpPr>
        <p:spPr/>
        <p:txBody>
          <a:bodyPr/>
          <a:lstStyle/>
          <a:p>
            <a:fld id="{9D1FE447-DA53-4191-97C8-F522C13BDE27}" type="slidenum">
              <a:rPr lang="en-US" smtClean="0"/>
              <a:pPr/>
              <a:t>18</a:t>
            </a:fld>
            <a:endParaRPr lang="en-US"/>
          </a:p>
        </p:txBody>
      </p:sp>
    </p:spTree>
    <p:extLst>
      <p:ext uri="{BB962C8B-B14F-4D97-AF65-F5344CB8AC3E}">
        <p14:creationId xmlns:p14="http://schemas.microsoft.com/office/powerpoint/2010/main" val="3873825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Disrupt citizen experience the first time they visit after 2018.1</a:t>
            </a:r>
          </a:p>
          <a:p>
            <a:pPr marL="0" indent="0">
              <a:buFont typeface="Arial" panose="020B0604020202020204" pitchFamily="34" charset="0"/>
              <a:buNone/>
            </a:pPr>
            <a:r>
              <a:rPr lang="en-US" dirty="0"/>
              <a:t>‘Standard Stuff’ </a:t>
            </a:r>
          </a:p>
          <a:p>
            <a:pPr marL="0" indent="0">
              <a:buFont typeface="Arial" panose="020B0604020202020204" pitchFamily="34" charset="0"/>
              <a:buNone/>
            </a:pPr>
            <a:r>
              <a:rPr lang="en-US" dirty="0"/>
              <a:t>But some customer may struggle</a:t>
            </a:r>
          </a:p>
          <a:p>
            <a:pPr marL="0" indent="0">
              <a:buFont typeface="Arial" panose="020B0604020202020204" pitchFamily="34" charset="0"/>
              <a:buNone/>
            </a:pPr>
            <a:r>
              <a:rPr lang="en-US" dirty="0"/>
              <a:t>Also some security considerations (permissions) for CSRs</a:t>
            </a:r>
          </a:p>
          <a:p>
            <a:pPr marL="0" indent="0">
              <a:buFont typeface="Arial" panose="020B0604020202020204" pitchFamily="34" charset="0"/>
              <a:buNone/>
            </a:pPr>
            <a:r>
              <a:rPr lang="en-US" dirty="0"/>
              <a:t>IT must determine password parameters – minimum length, etc.</a:t>
            </a:r>
          </a:p>
          <a:p>
            <a:pPr marL="0" indent="0">
              <a:buFont typeface="Arial" panose="020B0604020202020204" pitchFamily="34" charset="0"/>
              <a:buNone/>
            </a:pPr>
            <a:r>
              <a:rPr lang="en-US" dirty="0"/>
              <a:t>Some outbound emails to configure</a:t>
            </a:r>
          </a:p>
          <a:p>
            <a:pPr marL="0" indent="0">
              <a:buFont typeface="Arial" panose="020B0604020202020204" pitchFamily="34" charset="0"/>
              <a:buNone/>
            </a:pPr>
            <a:r>
              <a:rPr lang="en-US" dirty="0"/>
              <a:t>See webinars for details on setup and roll out.</a:t>
            </a:r>
          </a:p>
        </p:txBody>
      </p:sp>
      <p:sp>
        <p:nvSpPr>
          <p:cNvPr id="4" name="Slide Number Placeholder 3"/>
          <p:cNvSpPr>
            <a:spLocks noGrp="1"/>
          </p:cNvSpPr>
          <p:nvPr>
            <p:ph type="sldNum" sz="quarter" idx="5"/>
          </p:nvPr>
        </p:nvSpPr>
        <p:spPr/>
        <p:txBody>
          <a:bodyPr/>
          <a:lstStyle/>
          <a:p>
            <a:fld id="{9D1FE447-DA53-4191-97C8-F522C13BDE27}" type="slidenum">
              <a:rPr lang="en-US" smtClean="0"/>
              <a:pPr/>
              <a:t>19</a:t>
            </a:fld>
            <a:endParaRPr lang="en-US"/>
          </a:p>
        </p:txBody>
      </p:sp>
    </p:spTree>
    <p:extLst>
      <p:ext uri="{BB962C8B-B14F-4D97-AF65-F5344CB8AC3E}">
        <p14:creationId xmlns:p14="http://schemas.microsoft.com/office/powerpoint/2010/main" val="217281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Prepare! Be </a:t>
            </a:r>
            <a:r>
              <a:rPr lang="en-US" dirty="0"/>
              <a:t>ready!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1FE447-DA53-4191-97C8-F522C13BDE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5514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Summary</a:t>
            </a:r>
          </a:p>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22</a:t>
            </a:fld>
            <a:endParaRPr lang="en-US"/>
          </a:p>
        </p:txBody>
      </p:sp>
    </p:spTree>
    <p:extLst>
      <p:ext uri="{BB962C8B-B14F-4D97-AF65-F5344CB8AC3E}">
        <p14:creationId xmlns:p14="http://schemas.microsoft.com/office/powerpoint/2010/main" val="2374209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was a highly voted idea</a:t>
            </a:r>
          </a:p>
          <a:p>
            <a:pPr marL="171450" indent="-171450">
              <a:buFont typeface="Arial" panose="020B0604020202020204" pitchFamily="34" charset="0"/>
              <a:buChar char="•"/>
            </a:pPr>
            <a:r>
              <a:rPr lang="en-US" dirty="0"/>
              <a:t>Main story is receipt timing vs delinquent event timing. </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23</a:t>
            </a:fld>
            <a:endParaRPr lang="en-US"/>
          </a:p>
        </p:txBody>
      </p:sp>
    </p:spTree>
    <p:extLst>
      <p:ext uri="{BB962C8B-B14F-4D97-AF65-F5344CB8AC3E}">
        <p14:creationId xmlns:p14="http://schemas.microsoft.com/office/powerpoint/2010/main" val="363059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printed receipt has the time – the customer can see it, has a record of it</a:t>
            </a:r>
          </a:p>
          <a:p>
            <a:r>
              <a:rPr lang="en-US" dirty="0"/>
              <a:t>Full page receipt automatic</a:t>
            </a:r>
          </a:p>
          <a:p>
            <a:r>
              <a:rPr lang="en-US" dirty="0"/>
              <a:t>Slip printer needs to be configured</a:t>
            </a:r>
          </a:p>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24</a:t>
            </a:fld>
            <a:endParaRPr lang="en-US"/>
          </a:p>
        </p:txBody>
      </p:sp>
    </p:spTree>
    <p:extLst>
      <p:ext uri="{BB962C8B-B14F-4D97-AF65-F5344CB8AC3E}">
        <p14:creationId xmlns:p14="http://schemas.microsoft.com/office/powerpoint/2010/main" val="2433678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IE is dying,  we are no longer tied to it…we are off that sinking ship</a:t>
            </a:r>
          </a:p>
          <a:p>
            <a:pPr marL="171450" indent="-171450">
              <a:buFont typeface="Arial" panose="020B0604020202020204" pitchFamily="34" charset="0"/>
              <a:buChar char="•"/>
            </a:pPr>
            <a:r>
              <a:rPr lang="en-US" dirty="0"/>
              <a:t>And it’s nice to use the browser you like</a:t>
            </a:r>
          </a:p>
          <a:p>
            <a:pPr marL="171450" indent="-171450">
              <a:buFont typeface="Arial" panose="020B0604020202020204" pitchFamily="34" charset="0"/>
              <a:buChar char="•"/>
            </a:pPr>
            <a:r>
              <a:rPr lang="en-US" dirty="0"/>
              <a:t>We support </a:t>
            </a:r>
            <a:r>
              <a:rPr lang="en-US" b="1" dirty="0">
                <a:solidFill>
                  <a:srgbClr val="FF0000"/>
                </a:solidFill>
              </a:rPr>
              <a:t>IE, Edge, Chrome, Firefox and Safari</a:t>
            </a:r>
          </a:p>
          <a:p>
            <a:pPr marL="171450" indent="-171450">
              <a:buFont typeface="Arial" panose="020B0604020202020204" pitchFamily="34" charset="0"/>
              <a:buChar char="•"/>
            </a:pPr>
            <a:r>
              <a:rPr lang="en-US" dirty="0"/>
              <a:t>We recommend Chrome</a:t>
            </a:r>
          </a:p>
          <a:p>
            <a:pPr marL="171450" indent="-171450">
              <a:buFont typeface="Arial" panose="020B0604020202020204" pitchFamily="34" charset="0"/>
              <a:buChar char="•"/>
            </a:pPr>
            <a:r>
              <a:rPr lang="en-US" b="1" dirty="0"/>
              <a:t>Support for IE will sunset at some point.</a:t>
            </a:r>
          </a:p>
          <a:p>
            <a:endParaRPr lang="en-US" dirty="0"/>
          </a:p>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4</a:t>
            </a:fld>
            <a:endParaRPr lang="en-US"/>
          </a:p>
        </p:txBody>
      </p:sp>
    </p:spTree>
    <p:extLst>
      <p:ext uri="{BB962C8B-B14F-4D97-AF65-F5344CB8AC3E}">
        <p14:creationId xmlns:p14="http://schemas.microsoft.com/office/powerpoint/2010/main" val="1237917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Parts</a:t>
            </a:r>
          </a:p>
          <a:p>
            <a:r>
              <a:rPr lang="en-US" dirty="0"/>
              <a:t>Part one, exposing the </a:t>
            </a:r>
            <a:r>
              <a:rPr lang="en-US" b="1" dirty="0"/>
              <a:t>payment time.  </a:t>
            </a:r>
            <a:r>
              <a:rPr lang="en-US" b="0" dirty="0"/>
              <a:t>When </a:t>
            </a:r>
            <a:r>
              <a:rPr lang="en-US" b="1" dirty="0"/>
              <a:t>exactly</a:t>
            </a:r>
            <a:r>
              <a:rPr lang="en-US" b="0" dirty="0"/>
              <a:t>, did the payment come in</a:t>
            </a:r>
            <a:r>
              <a:rPr lang="en-US" b="1" dirty="0"/>
              <a:t>: </a:t>
            </a:r>
            <a:endParaRPr lang="en-US" dirty="0"/>
          </a:p>
          <a:p>
            <a:pPr marL="171450" indent="-171450">
              <a:buFont typeface="Arial" panose="020B0604020202020204" pitchFamily="34" charset="0"/>
              <a:buChar char="•"/>
            </a:pPr>
            <a:r>
              <a:rPr lang="en-US" dirty="0"/>
              <a:t>Receipt Inquiry Popup – so ‘everywhere’</a:t>
            </a:r>
          </a:p>
          <a:p>
            <a:pPr marL="171450" indent="-171450">
              <a:buFont typeface="Arial" panose="020B0604020202020204" pitchFamily="34" charset="0"/>
              <a:buChar char="•"/>
            </a:pPr>
            <a:r>
              <a:rPr lang="en-US" dirty="0"/>
              <a:t>You can see I got here through customer Service | Events</a:t>
            </a:r>
          </a:p>
          <a:p>
            <a:pPr marL="171450" indent="-171450">
              <a:buFont typeface="Arial" panose="020B0604020202020204" pitchFamily="34" charset="0"/>
              <a:buChar char="•"/>
            </a:pPr>
            <a:r>
              <a:rPr lang="en-US" dirty="0"/>
              <a:t>But available ‘everywhere’, for example receipt inquiry in FM also</a:t>
            </a:r>
          </a:p>
        </p:txBody>
      </p:sp>
      <p:sp>
        <p:nvSpPr>
          <p:cNvPr id="4" name="Slide Number Placeholder 3"/>
          <p:cNvSpPr>
            <a:spLocks noGrp="1"/>
          </p:cNvSpPr>
          <p:nvPr>
            <p:ph type="sldNum" sz="quarter" idx="5"/>
          </p:nvPr>
        </p:nvSpPr>
        <p:spPr/>
        <p:txBody>
          <a:bodyPr/>
          <a:lstStyle/>
          <a:p>
            <a:fld id="{9D1FE447-DA53-4191-97C8-F522C13BDE27}" type="slidenum">
              <a:rPr lang="en-US" smtClean="0"/>
              <a:pPr/>
              <a:t>25</a:t>
            </a:fld>
            <a:endParaRPr lang="en-US"/>
          </a:p>
        </p:txBody>
      </p:sp>
    </p:spTree>
    <p:extLst>
      <p:ext uri="{BB962C8B-B14F-4D97-AF65-F5344CB8AC3E}">
        <p14:creationId xmlns:p14="http://schemas.microsoft.com/office/powerpoint/2010/main" val="601766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Parts</a:t>
            </a:r>
          </a:p>
          <a:p>
            <a:r>
              <a:rPr lang="en-US" dirty="0"/>
              <a:t>Part one, exposing the </a:t>
            </a:r>
            <a:r>
              <a:rPr lang="en-US" b="1" dirty="0"/>
              <a:t>payment time.  </a:t>
            </a:r>
            <a:r>
              <a:rPr lang="en-US" b="0" dirty="0"/>
              <a:t>When </a:t>
            </a:r>
            <a:r>
              <a:rPr lang="en-US" b="1" dirty="0"/>
              <a:t>exactly</a:t>
            </a:r>
            <a:r>
              <a:rPr lang="en-US" b="0" dirty="0"/>
              <a:t> did the payment come in</a:t>
            </a:r>
            <a:r>
              <a:rPr lang="en-US" b="1" dirty="0"/>
              <a:t>: </a:t>
            </a:r>
            <a:endParaRPr lang="en-US" dirty="0"/>
          </a:p>
          <a:p>
            <a:pPr marL="171450" indent="-171450">
              <a:buFont typeface="Arial" panose="020B0604020202020204" pitchFamily="34" charset="0"/>
              <a:buChar char="•"/>
            </a:pPr>
            <a:r>
              <a:rPr lang="en-US" dirty="0"/>
              <a:t>Customer Service Transactions </a:t>
            </a:r>
          </a:p>
        </p:txBody>
      </p:sp>
      <p:sp>
        <p:nvSpPr>
          <p:cNvPr id="4" name="Slide Number Placeholder 3"/>
          <p:cNvSpPr>
            <a:spLocks noGrp="1"/>
          </p:cNvSpPr>
          <p:nvPr>
            <p:ph type="sldNum" sz="quarter" idx="5"/>
          </p:nvPr>
        </p:nvSpPr>
        <p:spPr/>
        <p:txBody>
          <a:bodyPr/>
          <a:lstStyle/>
          <a:p>
            <a:fld id="{9D1FE447-DA53-4191-97C8-F522C13BDE27}" type="slidenum">
              <a:rPr lang="en-US" smtClean="0"/>
              <a:pPr/>
              <a:t>26</a:t>
            </a:fld>
            <a:endParaRPr lang="en-US"/>
          </a:p>
        </p:txBody>
      </p:sp>
    </p:spTree>
    <p:extLst>
      <p:ext uri="{BB962C8B-B14F-4D97-AF65-F5344CB8AC3E}">
        <p14:creationId xmlns:p14="http://schemas.microsoft.com/office/powerpoint/2010/main" val="1214804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Parts</a:t>
            </a:r>
          </a:p>
          <a:p>
            <a:r>
              <a:rPr lang="en-US" dirty="0"/>
              <a:t>Part two, exposing the </a:t>
            </a:r>
            <a:r>
              <a:rPr lang="en-US" b="1" dirty="0"/>
              <a:t>delinquent event time, </a:t>
            </a:r>
            <a:r>
              <a:rPr lang="en-US" b="0" dirty="0"/>
              <a:t>when </a:t>
            </a:r>
            <a:r>
              <a:rPr lang="en-US" b="1" dirty="0"/>
              <a:t>exactly</a:t>
            </a:r>
            <a:r>
              <a:rPr lang="en-US" b="0" dirty="0"/>
              <a:t> were delinquents processed (any delinquent, notices, penalties, shut off, etc.) </a:t>
            </a:r>
          </a:p>
          <a:p>
            <a:pPr marL="171450" indent="-171450">
              <a:buFont typeface="Arial" panose="020B0604020202020204" pitchFamily="34" charset="0"/>
              <a:buChar char="•"/>
            </a:pPr>
            <a:r>
              <a:rPr lang="en-US" dirty="0"/>
              <a:t>Customer Service Transactions. </a:t>
            </a:r>
          </a:p>
        </p:txBody>
      </p:sp>
      <p:sp>
        <p:nvSpPr>
          <p:cNvPr id="4" name="Slide Number Placeholder 3"/>
          <p:cNvSpPr>
            <a:spLocks noGrp="1"/>
          </p:cNvSpPr>
          <p:nvPr>
            <p:ph type="sldNum" sz="quarter" idx="5"/>
          </p:nvPr>
        </p:nvSpPr>
        <p:spPr/>
        <p:txBody>
          <a:bodyPr/>
          <a:lstStyle/>
          <a:p>
            <a:fld id="{9D1FE447-DA53-4191-97C8-F522C13BDE27}" type="slidenum">
              <a:rPr lang="en-US" smtClean="0"/>
              <a:pPr/>
              <a:t>27</a:t>
            </a:fld>
            <a:endParaRPr lang="en-US"/>
          </a:p>
        </p:txBody>
      </p:sp>
    </p:spTree>
    <p:extLst>
      <p:ext uri="{BB962C8B-B14F-4D97-AF65-F5344CB8AC3E}">
        <p14:creationId xmlns:p14="http://schemas.microsoft.com/office/powerpoint/2010/main" val="2872180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Parts</a:t>
            </a:r>
          </a:p>
          <a:p>
            <a:r>
              <a:rPr lang="en-US" dirty="0"/>
              <a:t>Part two, exposing the </a:t>
            </a:r>
            <a:r>
              <a:rPr lang="en-US" b="1" dirty="0"/>
              <a:t>delinquent event time, </a:t>
            </a:r>
            <a:r>
              <a:rPr lang="en-US" b="0" dirty="0"/>
              <a:t>when </a:t>
            </a:r>
            <a:r>
              <a:rPr lang="en-US" b="1" dirty="0"/>
              <a:t>exactly</a:t>
            </a:r>
            <a:r>
              <a:rPr lang="en-US" b="0" dirty="0"/>
              <a:t> were delinquents processed (any delinquent, notices, penalties, shut off, etc.) </a:t>
            </a:r>
          </a:p>
          <a:p>
            <a:pPr marL="171450" indent="-171450">
              <a:buFont typeface="Arial" panose="020B0604020202020204" pitchFamily="34" charset="0"/>
              <a:buChar char="•"/>
            </a:pPr>
            <a:r>
              <a:rPr lang="en-US" dirty="0"/>
              <a:t>Events</a:t>
            </a:r>
          </a:p>
          <a:p>
            <a:pPr marL="171450" indent="-171450">
              <a:buFont typeface="Arial" panose="020B0604020202020204" pitchFamily="34" charset="0"/>
              <a:buChar char="•"/>
            </a:pPr>
            <a:r>
              <a:rPr lang="en-US" dirty="0"/>
              <a:t>For penalties and other types of delinquents</a:t>
            </a:r>
          </a:p>
        </p:txBody>
      </p:sp>
      <p:sp>
        <p:nvSpPr>
          <p:cNvPr id="4" name="Slide Number Placeholder 3"/>
          <p:cNvSpPr>
            <a:spLocks noGrp="1"/>
          </p:cNvSpPr>
          <p:nvPr>
            <p:ph type="sldNum" sz="quarter" idx="5"/>
          </p:nvPr>
        </p:nvSpPr>
        <p:spPr/>
        <p:txBody>
          <a:bodyPr/>
          <a:lstStyle/>
          <a:p>
            <a:fld id="{9D1FE447-DA53-4191-97C8-F522C13BDE27}" type="slidenum">
              <a:rPr lang="en-US" smtClean="0"/>
              <a:pPr/>
              <a:t>28</a:t>
            </a:fld>
            <a:endParaRPr lang="en-US"/>
          </a:p>
        </p:txBody>
      </p:sp>
    </p:spTree>
    <p:extLst>
      <p:ext uri="{BB962C8B-B14F-4D97-AF65-F5344CB8AC3E}">
        <p14:creationId xmlns:p14="http://schemas.microsoft.com/office/powerpoint/2010/main" val="2560800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up in Slip Receipt Header entry</a:t>
            </a:r>
          </a:p>
          <a:p>
            <a:r>
              <a:rPr lang="en-US" dirty="0"/>
              <a:t>Maintenance &gt; Revenue Collections &gt; Slip Receipt Setup &gt; Header</a:t>
            </a:r>
          </a:p>
        </p:txBody>
      </p:sp>
      <p:sp>
        <p:nvSpPr>
          <p:cNvPr id="4" name="Slide Number Placeholder 3"/>
          <p:cNvSpPr>
            <a:spLocks noGrp="1"/>
          </p:cNvSpPr>
          <p:nvPr>
            <p:ph type="sldNum" sz="quarter" idx="5"/>
          </p:nvPr>
        </p:nvSpPr>
        <p:spPr/>
        <p:txBody>
          <a:bodyPr/>
          <a:lstStyle/>
          <a:p>
            <a:fld id="{9D1FE447-DA53-4191-97C8-F522C13BDE27}" type="slidenum">
              <a:rPr lang="en-US" smtClean="0"/>
              <a:pPr/>
              <a:t>29</a:t>
            </a:fld>
            <a:endParaRPr lang="en-US"/>
          </a:p>
        </p:txBody>
      </p:sp>
    </p:spTree>
    <p:extLst>
      <p:ext uri="{BB962C8B-B14F-4D97-AF65-F5344CB8AC3E}">
        <p14:creationId xmlns:p14="http://schemas.microsoft.com/office/powerpoint/2010/main" val="3442945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Bad Debt Export</a:t>
            </a:r>
          </a:p>
          <a:p>
            <a:pPr marL="171450" indent="-171450">
              <a:buFont typeface="Arial" panose="020B0604020202020204" pitchFamily="34" charset="0"/>
              <a:buChar char="•"/>
            </a:pPr>
            <a:r>
              <a:rPr lang="en-US" dirty="0"/>
              <a:t>It was a highly voted idea</a:t>
            </a:r>
          </a:p>
          <a:p>
            <a:pPr marL="171450" indent="-171450">
              <a:buFont typeface="Arial" panose="020B0604020202020204" pitchFamily="34" charset="0"/>
              <a:buChar char="•"/>
            </a:pPr>
            <a:r>
              <a:rPr lang="en-US" dirty="0"/>
              <a:t>Read Idea content</a:t>
            </a:r>
          </a:p>
          <a:p>
            <a:pPr marL="628650" lvl="1" indent="-171450">
              <a:buFont typeface="Arial" panose="020B0604020202020204" pitchFamily="34" charset="0"/>
              <a:buChar char="•"/>
            </a:pPr>
            <a:r>
              <a:rPr lang="en-US" dirty="0"/>
              <a:t>If turning over to a 3</a:t>
            </a:r>
            <a:r>
              <a:rPr lang="en-US" baseline="30000" dirty="0"/>
              <a:t>rd</a:t>
            </a:r>
            <a:r>
              <a:rPr lang="en-US" dirty="0"/>
              <a:t> party for collection, they typically want this information</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30</a:t>
            </a:fld>
            <a:endParaRPr lang="en-US"/>
          </a:p>
        </p:txBody>
      </p:sp>
    </p:spTree>
    <p:extLst>
      <p:ext uri="{BB962C8B-B14F-4D97-AF65-F5344CB8AC3E}">
        <p14:creationId xmlns:p14="http://schemas.microsoft.com/office/powerpoint/2010/main" val="1265068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Parts, part one</a:t>
            </a:r>
          </a:p>
          <a:p>
            <a:r>
              <a:rPr lang="en-US" dirty="0"/>
              <a:t>Configurable – Sensitive Data – configure on and off</a:t>
            </a:r>
          </a:p>
        </p:txBody>
      </p:sp>
      <p:sp>
        <p:nvSpPr>
          <p:cNvPr id="4" name="Slide Number Placeholder 3"/>
          <p:cNvSpPr>
            <a:spLocks noGrp="1"/>
          </p:cNvSpPr>
          <p:nvPr>
            <p:ph type="sldNum" sz="quarter" idx="5"/>
          </p:nvPr>
        </p:nvSpPr>
        <p:spPr/>
        <p:txBody>
          <a:bodyPr/>
          <a:lstStyle/>
          <a:p>
            <a:fld id="{9D1FE447-DA53-4191-97C8-F522C13BDE27}" type="slidenum">
              <a:rPr lang="en-US" smtClean="0"/>
              <a:pPr/>
              <a:t>31</a:t>
            </a:fld>
            <a:endParaRPr lang="en-US"/>
          </a:p>
        </p:txBody>
      </p:sp>
    </p:spTree>
    <p:extLst>
      <p:ext uri="{BB962C8B-B14F-4D97-AF65-F5344CB8AC3E}">
        <p14:creationId xmlns:p14="http://schemas.microsoft.com/office/powerpoint/2010/main" val="3410597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two, </a:t>
            </a:r>
          </a:p>
          <a:p>
            <a:endParaRPr lang="en-US" dirty="0"/>
          </a:p>
          <a:p>
            <a:r>
              <a:rPr lang="en-US" dirty="0"/>
              <a:t>New standard export</a:t>
            </a:r>
          </a:p>
          <a:p>
            <a:r>
              <a:rPr lang="en-US" dirty="0"/>
              <a:t>Or customize our existing export</a:t>
            </a:r>
          </a:p>
        </p:txBody>
      </p:sp>
      <p:sp>
        <p:nvSpPr>
          <p:cNvPr id="4" name="Slide Number Placeholder 3"/>
          <p:cNvSpPr>
            <a:spLocks noGrp="1"/>
          </p:cNvSpPr>
          <p:nvPr>
            <p:ph type="sldNum" sz="quarter" idx="5"/>
          </p:nvPr>
        </p:nvSpPr>
        <p:spPr/>
        <p:txBody>
          <a:bodyPr/>
          <a:lstStyle/>
          <a:p>
            <a:fld id="{9D1FE447-DA53-4191-97C8-F522C13BDE27}" type="slidenum">
              <a:rPr lang="en-US" smtClean="0"/>
              <a:pPr/>
              <a:t>32</a:t>
            </a:fld>
            <a:endParaRPr lang="en-US"/>
          </a:p>
        </p:txBody>
      </p:sp>
    </p:spTree>
    <p:extLst>
      <p:ext uri="{BB962C8B-B14F-4D97-AF65-F5344CB8AC3E}">
        <p14:creationId xmlns:p14="http://schemas.microsoft.com/office/powerpoint/2010/main" val="2932226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they are in the data</a:t>
            </a:r>
          </a:p>
        </p:txBody>
      </p:sp>
      <p:sp>
        <p:nvSpPr>
          <p:cNvPr id="4" name="Slide Number Placeholder 3"/>
          <p:cNvSpPr>
            <a:spLocks noGrp="1"/>
          </p:cNvSpPr>
          <p:nvPr>
            <p:ph type="sldNum" sz="quarter" idx="5"/>
          </p:nvPr>
        </p:nvSpPr>
        <p:spPr/>
        <p:txBody>
          <a:bodyPr/>
          <a:lstStyle/>
          <a:p>
            <a:fld id="{9D1FE447-DA53-4191-97C8-F522C13BDE27}" type="slidenum">
              <a:rPr lang="en-US" smtClean="0"/>
              <a:pPr/>
              <a:t>33</a:t>
            </a:fld>
            <a:endParaRPr lang="en-US"/>
          </a:p>
        </p:txBody>
      </p:sp>
    </p:spTree>
    <p:extLst>
      <p:ext uri="{BB962C8B-B14F-4D97-AF65-F5344CB8AC3E}">
        <p14:creationId xmlns:p14="http://schemas.microsoft.com/office/powerpoint/2010/main" val="1327817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Delinquent Processing</a:t>
            </a:r>
          </a:p>
          <a:p>
            <a:pPr marL="171450" indent="-171450">
              <a:buFont typeface="Arial" panose="020B0604020202020204" pitchFamily="34" charset="0"/>
              <a:buChar char="•"/>
            </a:pPr>
            <a:r>
              <a:rPr lang="en-US" dirty="0"/>
              <a:t>It was a highly voted idea</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34</a:t>
            </a:fld>
            <a:endParaRPr lang="en-US"/>
          </a:p>
        </p:txBody>
      </p:sp>
    </p:spTree>
    <p:extLst>
      <p:ext uri="{BB962C8B-B14F-4D97-AF65-F5344CB8AC3E}">
        <p14:creationId xmlns:p14="http://schemas.microsoft.com/office/powerpoint/2010/main" val="673914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Highly Configurable</a:t>
            </a:r>
          </a:p>
          <a:p>
            <a:pPr marL="171450" indent="-171450">
              <a:buFont typeface="Arial" panose="020B0604020202020204" pitchFamily="34" charset="0"/>
              <a:buChar char="•"/>
            </a:pPr>
            <a:r>
              <a:rPr lang="en-US" dirty="0"/>
              <a:t>(see list) </a:t>
            </a:r>
          </a:p>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5</a:t>
            </a:fld>
            <a:endParaRPr lang="en-US"/>
          </a:p>
        </p:txBody>
      </p:sp>
    </p:spTree>
    <p:extLst>
      <p:ext uri="{BB962C8B-B14F-4D97-AF65-F5344CB8AC3E}">
        <p14:creationId xmlns:p14="http://schemas.microsoft.com/office/powerpoint/2010/main" val="4084347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Delinquent Processing</a:t>
            </a:r>
          </a:p>
          <a:p>
            <a:r>
              <a:rPr lang="en-US" dirty="0"/>
              <a:t>Icon in the exceptions column to call out accounts scheduled for move out. </a:t>
            </a:r>
          </a:p>
          <a:p>
            <a:r>
              <a:rPr lang="en-US" dirty="0"/>
              <a:t>Fully searchable in the filter at the top of the grid. </a:t>
            </a:r>
          </a:p>
        </p:txBody>
      </p:sp>
      <p:sp>
        <p:nvSpPr>
          <p:cNvPr id="4" name="Slide Number Placeholder 3"/>
          <p:cNvSpPr>
            <a:spLocks noGrp="1"/>
          </p:cNvSpPr>
          <p:nvPr>
            <p:ph type="sldNum" sz="quarter" idx="5"/>
          </p:nvPr>
        </p:nvSpPr>
        <p:spPr/>
        <p:txBody>
          <a:bodyPr/>
          <a:lstStyle/>
          <a:p>
            <a:fld id="{9D1FE447-DA53-4191-97C8-F522C13BDE27}" type="slidenum">
              <a:rPr lang="en-US" smtClean="0"/>
              <a:pPr/>
              <a:t>35</a:t>
            </a:fld>
            <a:endParaRPr lang="en-US"/>
          </a:p>
        </p:txBody>
      </p:sp>
    </p:spTree>
    <p:extLst>
      <p:ext uri="{BB962C8B-B14F-4D97-AF65-F5344CB8AC3E}">
        <p14:creationId xmlns:p14="http://schemas.microsoft.com/office/powerpoint/2010/main" val="6214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Earlier we talked about using global search to search for notes.  Find accounts by notes you entered</a:t>
            </a:r>
          </a:p>
          <a:p>
            <a:pPr marL="171450" indent="-171450">
              <a:buFont typeface="Arial" panose="020B0604020202020204" pitchFamily="34" charset="0"/>
              <a:buChar char="•"/>
            </a:pPr>
            <a:r>
              <a:rPr lang="en-US" dirty="0"/>
              <a:t>It used to search for your notes only</a:t>
            </a:r>
          </a:p>
          <a:p>
            <a:pPr marL="171450" indent="-171450">
              <a:buFont typeface="Arial" panose="020B0604020202020204" pitchFamily="34" charset="0"/>
              <a:buChar char="•"/>
            </a:pPr>
            <a:r>
              <a:rPr lang="en-US" dirty="0"/>
              <a:t>Now it searches for anyone's notes.</a:t>
            </a:r>
          </a:p>
          <a:p>
            <a:pPr marL="171450" indent="-171450">
              <a:buFont typeface="Arial" panose="020B0604020202020204" pitchFamily="34" charset="0"/>
              <a:buChar char="•"/>
            </a:pPr>
            <a:r>
              <a:rPr lang="en-US" dirty="0"/>
              <a:t>‘Hand off’ or research someone else's work</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36</a:t>
            </a:fld>
            <a:endParaRPr lang="en-US"/>
          </a:p>
        </p:txBody>
      </p:sp>
    </p:spTree>
    <p:extLst>
      <p:ext uri="{BB962C8B-B14F-4D97-AF65-F5344CB8AC3E}">
        <p14:creationId xmlns:p14="http://schemas.microsoft.com/office/powerpoint/2010/main" val="1336770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2018.1 added the global search option – its on every page</a:t>
            </a:r>
          </a:p>
          <a:p>
            <a:pPr marL="171450" indent="-171450">
              <a:buFont typeface="Arial" panose="020B0604020202020204" pitchFamily="34" charset="0"/>
              <a:buChar char="•"/>
            </a:pPr>
            <a:r>
              <a:rPr lang="en-US" dirty="0"/>
              <a:t>Search for a word or phase I entered in a note documenting a call</a:t>
            </a:r>
          </a:p>
        </p:txBody>
      </p:sp>
      <p:sp>
        <p:nvSpPr>
          <p:cNvPr id="4" name="Slide Number Placeholder 3"/>
          <p:cNvSpPr>
            <a:spLocks noGrp="1"/>
          </p:cNvSpPr>
          <p:nvPr>
            <p:ph type="sldNum" sz="quarter" idx="5"/>
          </p:nvPr>
        </p:nvSpPr>
        <p:spPr/>
        <p:txBody>
          <a:bodyPr/>
          <a:lstStyle/>
          <a:p>
            <a:fld id="{9D1FE447-DA53-4191-97C8-F522C13BDE27}" type="slidenum">
              <a:rPr lang="en-US" smtClean="0"/>
              <a:pPr/>
              <a:t>37</a:t>
            </a:fld>
            <a:endParaRPr lang="en-US"/>
          </a:p>
        </p:txBody>
      </p:sp>
    </p:spTree>
    <p:extLst>
      <p:ext uri="{BB962C8B-B14F-4D97-AF65-F5344CB8AC3E}">
        <p14:creationId xmlns:p14="http://schemas.microsoft.com/office/powerpoint/2010/main" val="573338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searches results throughout all of NWERP</a:t>
            </a:r>
          </a:p>
          <a:p>
            <a:pPr marL="171450" indent="-171450">
              <a:buFont typeface="Arial" panose="020B0604020202020204" pitchFamily="34" charset="0"/>
              <a:buChar char="•"/>
            </a:pPr>
            <a:r>
              <a:rPr lang="en-US" dirty="0"/>
              <a:t>Has filters like Amazon</a:t>
            </a:r>
          </a:p>
          <a:p>
            <a:pPr marL="171450" indent="-171450">
              <a:buFont typeface="Arial" panose="020B0604020202020204" pitchFamily="34" charset="0"/>
              <a:buChar char="•"/>
            </a:pPr>
            <a:r>
              <a:rPr lang="en-US" dirty="0"/>
              <a:t>Click the ‘Notes’ button to subset to notes</a:t>
            </a:r>
          </a:p>
          <a:p>
            <a:pPr marL="171450" indent="-171450">
              <a:buFont typeface="Arial" panose="020B0604020202020204" pitchFamily="34" charset="0"/>
              <a:buChar char="•"/>
            </a:pPr>
            <a:r>
              <a:rPr lang="en-US" dirty="0"/>
              <a:t>See just notes.  </a:t>
            </a:r>
          </a:p>
          <a:p>
            <a:pPr marL="171450" indent="-171450">
              <a:buFont typeface="Arial" panose="020B0604020202020204" pitchFamily="34" charset="0"/>
              <a:buChar char="•"/>
            </a:pPr>
            <a:r>
              <a:rPr lang="en-US" dirty="0"/>
              <a:t>Can drive to customer service using the eyeball at the right.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38</a:t>
            </a:fld>
            <a:endParaRPr lang="en-US"/>
          </a:p>
        </p:txBody>
      </p:sp>
    </p:spTree>
    <p:extLst>
      <p:ext uri="{BB962C8B-B14F-4D97-AF65-F5344CB8AC3E}">
        <p14:creationId xmlns:p14="http://schemas.microsoft.com/office/powerpoint/2010/main" val="5513581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Credit card processing.  Subsequent slides explain</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39</a:t>
            </a:fld>
            <a:endParaRPr lang="en-US"/>
          </a:p>
        </p:txBody>
      </p:sp>
    </p:spTree>
    <p:extLst>
      <p:ext uri="{BB962C8B-B14F-4D97-AF65-F5344CB8AC3E}">
        <p14:creationId xmlns:p14="http://schemas.microsoft.com/office/powerpoint/2010/main" val="1520227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support 2 payment providers</a:t>
            </a:r>
          </a:p>
        </p:txBody>
      </p:sp>
      <p:sp>
        <p:nvSpPr>
          <p:cNvPr id="4" name="Slide Number Placeholder 3"/>
          <p:cNvSpPr>
            <a:spLocks noGrp="1"/>
          </p:cNvSpPr>
          <p:nvPr>
            <p:ph type="sldNum" sz="quarter" idx="5"/>
          </p:nvPr>
        </p:nvSpPr>
        <p:spPr/>
        <p:txBody>
          <a:bodyPr/>
          <a:lstStyle/>
          <a:p>
            <a:fld id="{9D1FE447-DA53-4191-97C8-F522C13BDE27}" type="slidenum">
              <a:rPr lang="en-US" smtClean="0"/>
              <a:pPr/>
              <a:t>40</a:t>
            </a:fld>
            <a:endParaRPr lang="en-US"/>
          </a:p>
        </p:txBody>
      </p:sp>
    </p:spTree>
    <p:extLst>
      <p:ext uri="{BB962C8B-B14F-4D97-AF65-F5344CB8AC3E}">
        <p14:creationId xmlns:p14="http://schemas.microsoft.com/office/powerpoint/2010/main" val="29865815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credit card processing in 3 places</a:t>
            </a:r>
          </a:p>
          <a:p>
            <a:r>
              <a:rPr lang="en-US" dirty="0"/>
              <a:t>One of those is receipts </a:t>
            </a:r>
            <a:r>
              <a:rPr lang="en-US"/>
              <a:t>/ POS (Point of Sale).  </a:t>
            </a:r>
            <a:r>
              <a:rPr lang="en-US" dirty="0"/>
              <a:t>We offer a fully integrated option.  </a:t>
            </a:r>
          </a:p>
          <a:p>
            <a:r>
              <a:rPr lang="en-US" dirty="0"/>
              <a:t>We added this 3</a:t>
            </a:r>
            <a:r>
              <a:rPr lang="en-US" baseline="30000" dirty="0"/>
              <a:t>rd</a:t>
            </a:r>
            <a:r>
              <a:rPr lang="en-US" dirty="0"/>
              <a:t> item for </a:t>
            </a:r>
            <a:r>
              <a:rPr lang="en-US" dirty="0" err="1"/>
              <a:t>openedge</a:t>
            </a:r>
            <a:r>
              <a:rPr lang="en-US" dirty="0"/>
              <a:t> </a:t>
            </a:r>
          </a:p>
          <a:p>
            <a:r>
              <a:rPr lang="en-US" dirty="0" err="1"/>
              <a:t>OpenEdge</a:t>
            </a:r>
            <a:r>
              <a:rPr lang="en-US" dirty="0"/>
              <a:t> is now on par with </a:t>
            </a:r>
            <a:r>
              <a:rPr lang="en-US" dirty="0" err="1"/>
              <a:t>Bridgepay</a:t>
            </a:r>
            <a:r>
              <a:rPr lang="en-US" dirty="0"/>
              <a:t>, supporting all three of these features</a:t>
            </a:r>
          </a:p>
          <a:p>
            <a:r>
              <a:rPr lang="en-US" dirty="0"/>
              <a:t>Authorize only supports the top 2</a:t>
            </a:r>
          </a:p>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41</a:t>
            </a:fld>
            <a:endParaRPr lang="en-US"/>
          </a:p>
        </p:txBody>
      </p:sp>
    </p:spTree>
    <p:extLst>
      <p:ext uri="{BB962C8B-B14F-4D97-AF65-F5344CB8AC3E}">
        <p14:creationId xmlns:p14="http://schemas.microsoft.com/office/powerpoint/2010/main" val="1933569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From the idea portal</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42</a:t>
            </a:fld>
            <a:endParaRPr lang="en-US"/>
          </a:p>
        </p:txBody>
      </p:sp>
    </p:spTree>
    <p:extLst>
      <p:ext uri="{BB962C8B-B14F-4D97-AF65-F5344CB8AC3E}">
        <p14:creationId xmlns:p14="http://schemas.microsoft.com/office/powerpoint/2010/main" val="740352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Transfer credit balances</a:t>
            </a:r>
          </a:p>
          <a:p>
            <a:r>
              <a:rPr lang="en-US" dirty="0"/>
              <a:t>For a while now we have allowed you to transfer a positive balance</a:t>
            </a:r>
          </a:p>
          <a:p>
            <a:r>
              <a:rPr lang="en-US" dirty="0"/>
              <a:t>	move money a customer owes from their old account to their new account, easier to collect</a:t>
            </a:r>
          </a:p>
          <a:p>
            <a:r>
              <a:rPr lang="en-US" dirty="0"/>
              <a:t>Now we allow movement of credits</a:t>
            </a:r>
          </a:p>
          <a:p>
            <a:r>
              <a:rPr lang="en-US" dirty="0"/>
              <a:t>	typically when they pay their old account.  Get that payment onto their new account</a:t>
            </a:r>
          </a:p>
          <a:p>
            <a:endParaRPr lang="en-US" dirty="0"/>
          </a:p>
          <a:p>
            <a:r>
              <a:rPr lang="en-US" dirty="0"/>
              <a:t>Credit Balance on an inactive account – Transfer button available.</a:t>
            </a:r>
          </a:p>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43</a:t>
            </a:fld>
            <a:endParaRPr lang="en-US"/>
          </a:p>
        </p:txBody>
      </p:sp>
    </p:spTree>
    <p:extLst>
      <p:ext uri="{BB962C8B-B14F-4D97-AF65-F5344CB8AC3E}">
        <p14:creationId xmlns:p14="http://schemas.microsoft.com/office/powerpoint/2010/main" val="1693761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process as before.  Just opened up for credits</a:t>
            </a:r>
          </a:p>
          <a:p>
            <a:r>
              <a:rPr lang="en-US" dirty="0"/>
              <a:t>This creates an adjustment (actually a compound adjustment effecting 2 accounts)</a:t>
            </a:r>
          </a:p>
          <a:p>
            <a:endParaRPr lang="en-US" dirty="0"/>
          </a:p>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44</a:t>
            </a:fld>
            <a:endParaRPr lang="en-US"/>
          </a:p>
        </p:txBody>
      </p:sp>
    </p:spTree>
    <p:extLst>
      <p:ext uri="{BB962C8B-B14F-4D97-AF65-F5344CB8AC3E}">
        <p14:creationId xmlns:p14="http://schemas.microsoft.com/office/powerpoint/2010/main" val="1969988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Modern look and feel – Nothing lost</a:t>
            </a:r>
          </a:p>
          <a:p>
            <a:pPr marL="171450" indent="-171450">
              <a:buFont typeface="Arial" panose="020B0604020202020204" pitchFamily="34" charset="0"/>
              <a:buChar char="•"/>
            </a:pPr>
            <a:r>
              <a:rPr lang="en-US" dirty="0"/>
              <a:t>Focused not cluttered.  Pick an action and focus on that, with clarity</a:t>
            </a:r>
          </a:p>
          <a:p>
            <a:pPr marL="171450" indent="-171450">
              <a:buFont typeface="Arial" panose="020B0604020202020204" pitchFamily="34" charset="0"/>
              <a:buChar char="•"/>
            </a:pPr>
            <a:r>
              <a:rPr lang="en-US" dirty="0"/>
              <a:t>Areas</a:t>
            </a:r>
          </a:p>
          <a:p>
            <a:pPr marL="628650" lvl="1" indent="-171450">
              <a:buFont typeface="Arial" panose="020B0604020202020204" pitchFamily="34" charset="0"/>
              <a:buChar char="•"/>
            </a:pPr>
            <a:r>
              <a:rPr lang="en-US" dirty="0"/>
              <a:t>Calendar</a:t>
            </a:r>
          </a:p>
          <a:p>
            <a:pPr marL="628650" lvl="1" indent="-171450">
              <a:buFont typeface="Arial" panose="020B0604020202020204" pitchFamily="34" charset="0"/>
              <a:buChar char="•"/>
            </a:pPr>
            <a:r>
              <a:rPr lang="en-US" dirty="0"/>
              <a:t>Reports</a:t>
            </a:r>
          </a:p>
          <a:p>
            <a:pPr marL="628650" lvl="1" indent="-171450">
              <a:buFont typeface="Arial" panose="020B0604020202020204" pitchFamily="34" charset="0"/>
              <a:buChar char="•"/>
            </a:pPr>
            <a:r>
              <a:rPr lang="en-US" dirty="0"/>
              <a:t>Approvals</a:t>
            </a:r>
          </a:p>
          <a:p>
            <a:pPr marL="628650" lvl="1" indent="-171450">
              <a:buFont typeface="Arial" panose="020B0604020202020204" pitchFamily="34" charset="0"/>
              <a:buChar char="•"/>
            </a:pPr>
            <a:r>
              <a:rPr lang="en-US" dirty="0"/>
              <a:t>Notes </a:t>
            </a:r>
          </a:p>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6</a:t>
            </a:fld>
            <a:endParaRPr lang="en-US"/>
          </a:p>
        </p:txBody>
      </p:sp>
    </p:spTree>
    <p:extLst>
      <p:ext uri="{BB962C8B-B14F-4D97-AF65-F5344CB8AC3E}">
        <p14:creationId xmlns:p14="http://schemas.microsoft.com/office/powerpoint/2010/main" val="10345756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Charitable Contributions</a:t>
            </a:r>
          </a:p>
          <a:p>
            <a:pPr marL="0" indent="0">
              <a:buFont typeface="Arial" panose="020B0604020202020204" pitchFamily="34" charset="0"/>
              <a:buNone/>
            </a:pPr>
            <a:r>
              <a:rPr lang="en-US" dirty="0"/>
              <a:t>You can charitable contributions now in the system with a basic work around</a:t>
            </a:r>
          </a:p>
          <a:p>
            <a:pPr marL="0" indent="0">
              <a:buFont typeface="Arial" panose="020B0604020202020204" pitchFamily="34" charset="0"/>
              <a:buNone/>
            </a:pPr>
            <a:r>
              <a:rPr lang="en-US" dirty="0"/>
              <a:t>	enrollment based</a:t>
            </a:r>
          </a:p>
          <a:p>
            <a:pPr marL="0" indent="0">
              <a:buFont typeface="Arial" panose="020B0604020202020204" pitchFamily="34" charset="0"/>
              <a:buNone/>
            </a:pPr>
            <a:r>
              <a:rPr lang="en-US" dirty="0"/>
              <a:t>	fixed contribution amount</a:t>
            </a:r>
          </a:p>
          <a:p>
            <a:pPr marL="0" indent="0">
              <a:buFont typeface="Arial" panose="020B0604020202020204" pitchFamily="34" charset="0"/>
              <a:buNone/>
            </a:pPr>
            <a:r>
              <a:rPr lang="en-US" dirty="0"/>
              <a:t>We formalized support for them</a:t>
            </a:r>
          </a:p>
          <a:p>
            <a:pPr marL="0" indent="0">
              <a:buFont typeface="Arial" panose="020B0604020202020204" pitchFamily="34" charset="0"/>
              <a:buNone/>
            </a:pPr>
            <a:r>
              <a:rPr lang="en-US" dirty="0"/>
              <a:t>We added support ‘round up’ contribution amount</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45</a:t>
            </a:fld>
            <a:endParaRPr lang="en-US"/>
          </a:p>
        </p:txBody>
      </p:sp>
    </p:spTree>
    <p:extLst>
      <p:ext uri="{BB962C8B-B14F-4D97-AF65-F5344CB8AC3E}">
        <p14:creationId xmlns:p14="http://schemas.microsoft.com/office/powerpoint/2010/main" val="1164952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 change is here setting them up</a:t>
            </a:r>
          </a:p>
          <a:p>
            <a:r>
              <a:rPr lang="en-US" dirty="0"/>
              <a:t>	is it a charity</a:t>
            </a:r>
          </a:p>
          <a:p>
            <a:r>
              <a:rPr lang="en-US" dirty="0"/>
              <a:t>	is it a traditional calculation, or rounding the bill up</a:t>
            </a:r>
          </a:p>
        </p:txBody>
      </p:sp>
      <p:sp>
        <p:nvSpPr>
          <p:cNvPr id="4" name="Slide Number Placeholder 3"/>
          <p:cNvSpPr>
            <a:spLocks noGrp="1"/>
          </p:cNvSpPr>
          <p:nvPr>
            <p:ph type="sldNum" sz="quarter" idx="5"/>
          </p:nvPr>
        </p:nvSpPr>
        <p:spPr/>
        <p:txBody>
          <a:bodyPr/>
          <a:lstStyle/>
          <a:p>
            <a:fld id="{9D1FE447-DA53-4191-97C8-F522C13BDE27}" type="slidenum">
              <a:rPr lang="en-US" smtClean="0"/>
              <a:pPr/>
              <a:t>46</a:t>
            </a:fld>
            <a:endParaRPr lang="en-US"/>
          </a:p>
        </p:txBody>
      </p:sp>
    </p:spTree>
    <p:extLst>
      <p:ext uri="{BB962C8B-B14F-4D97-AF65-F5344CB8AC3E}">
        <p14:creationId xmlns:p14="http://schemas.microsoft.com/office/powerpoint/2010/main" val="2928529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Assign the billing item to a customer to enroll them in the charity.</a:t>
            </a:r>
          </a:p>
          <a:p>
            <a:r>
              <a:rPr lang="en-US" dirty="0"/>
              <a:t>It then bills out automatically</a:t>
            </a:r>
          </a:p>
          <a:p>
            <a:r>
              <a:rPr lang="en-US" dirty="0"/>
              <a:t>	point the billing items at their own charge category  - they will appears as their own line items on the bill</a:t>
            </a:r>
          </a:p>
          <a:p>
            <a:r>
              <a:rPr lang="en-US" dirty="0"/>
              <a:t>	those charge categories point to specific GLs to track this money</a:t>
            </a:r>
          </a:p>
          <a:p>
            <a:r>
              <a:rPr lang="en-US" dirty="0"/>
              <a:t>	Payments automatically allocated when they come in</a:t>
            </a:r>
          </a:p>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47</a:t>
            </a:fld>
            <a:endParaRPr lang="en-US"/>
          </a:p>
        </p:txBody>
      </p:sp>
    </p:spTree>
    <p:extLst>
      <p:ext uri="{BB962C8B-B14F-4D97-AF65-F5344CB8AC3E}">
        <p14:creationId xmlns:p14="http://schemas.microsoft.com/office/powerpoint/2010/main" val="36243870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improvement is visibility.  </a:t>
            </a:r>
          </a:p>
          <a:p>
            <a:r>
              <a:rPr lang="en-US" dirty="0"/>
              <a:t>The only visibility that an account is on a charity is the count in billing items attribute</a:t>
            </a:r>
          </a:p>
          <a:p>
            <a:r>
              <a:rPr lang="en-US" dirty="0"/>
              <a:t>But that could be other types of billing items</a:t>
            </a:r>
          </a:p>
          <a:p>
            <a:r>
              <a:rPr lang="en-US" dirty="0"/>
              <a:t>We fixed the billing items account messages.  Now you can configure a message to appear based on the existence of charitable billing items</a:t>
            </a:r>
          </a:p>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48</a:t>
            </a:fld>
            <a:endParaRPr lang="en-US"/>
          </a:p>
        </p:txBody>
      </p:sp>
    </p:spTree>
    <p:extLst>
      <p:ext uri="{BB962C8B-B14F-4D97-AF65-F5344CB8AC3E}">
        <p14:creationId xmlns:p14="http://schemas.microsoft.com/office/powerpoint/2010/main" val="29239719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big improvement to the old work around for charity. </a:t>
            </a:r>
          </a:p>
          <a:p>
            <a:r>
              <a:rPr lang="en-US" dirty="0"/>
              <a:t>In the work around, you would need to intervene at finals time so they charity would only be charged out on last time rather than charged a huge charge (9999 times to apply) </a:t>
            </a:r>
          </a:p>
          <a:p>
            <a:r>
              <a:rPr lang="en-US" dirty="0"/>
              <a:t>Now if the billing item marked as charity, it will only be charged one last time at finals.</a:t>
            </a:r>
          </a:p>
          <a:p>
            <a:endParaRPr lang="en-US" dirty="0"/>
          </a:p>
          <a:p>
            <a:r>
              <a:rPr lang="en-US" dirty="0"/>
              <a:t>There is a document for all of this, and there will likely be webinars of video material </a:t>
            </a:r>
          </a:p>
        </p:txBody>
      </p:sp>
      <p:sp>
        <p:nvSpPr>
          <p:cNvPr id="4" name="Slide Number Placeholder 3"/>
          <p:cNvSpPr>
            <a:spLocks noGrp="1"/>
          </p:cNvSpPr>
          <p:nvPr>
            <p:ph type="sldNum" sz="quarter" idx="5"/>
          </p:nvPr>
        </p:nvSpPr>
        <p:spPr/>
        <p:txBody>
          <a:bodyPr/>
          <a:lstStyle/>
          <a:p>
            <a:fld id="{9D1FE447-DA53-4191-97C8-F522C13BDE27}" type="slidenum">
              <a:rPr lang="en-US" smtClean="0"/>
              <a:pPr/>
              <a:t>49</a:t>
            </a:fld>
            <a:endParaRPr lang="en-US"/>
          </a:p>
        </p:txBody>
      </p:sp>
    </p:spTree>
    <p:extLst>
      <p:ext uri="{BB962C8B-B14F-4D97-AF65-F5344CB8AC3E}">
        <p14:creationId xmlns:p14="http://schemas.microsoft.com/office/powerpoint/2010/main" val="1038519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gn="l">
              <a:buFont typeface="Arial" panose="020B0604020202020204" pitchFamily="34" charset="0"/>
              <a:buNone/>
            </a:pPr>
            <a:endParaRPr lang="en-US" dirty="0"/>
          </a:p>
          <a:p>
            <a:r>
              <a:rPr lang="en-US" dirty="0"/>
              <a:t>Calendar – Of interest to UM, tickler file actions go here – I call them </a:t>
            </a:r>
            <a:r>
              <a:rPr lang="en-US" b="1" dirty="0"/>
              <a:t>Electronic sticky notes</a:t>
            </a:r>
          </a:p>
          <a:p>
            <a:r>
              <a:rPr lang="en-US" dirty="0"/>
              <a:t>Explain:</a:t>
            </a:r>
          </a:p>
          <a:p>
            <a:r>
              <a:rPr lang="en-US" dirty="0"/>
              <a:t>	Create a future dated note to yourself from customer service or notes</a:t>
            </a:r>
            <a:r>
              <a:rPr lang="en-US" b="1" dirty="0"/>
              <a:t>.  “Create Activity”</a:t>
            </a:r>
          </a:p>
          <a:p>
            <a:r>
              <a:rPr lang="en-US" dirty="0"/>
              <a:t>	shows in calendar on that date</a:t>
            </a:r>
          </a:p>
          <a:p>
            <a:r>
              <a:rPr lang="en-US" dirty="0"/>
              <a:t>	has a link back into the account</a:t>
            </a:r>
          </a:p>
        </p:txBody>
      </p:sp>
      <p:sp>
        <p:nvSpPr>
          <p:cNvPr id="4" name="Slide Number Placeholder 3"/>
          <p:cNvSpPr>
            <a:spLocks noGrp="1"/>
          </p:cNvSpPr>
          <p:nvPr>
            <p:ph type="sldNum" sz="quarter" idx="5"/>
          </p:nvPr>
        </p:nvSpPr>
        <p:spPr/>
        <p:txBody>
          <a:bodyPr/>
          <a:lstStyle/>
          <a:p>
            <a:fld id="{9D1FE447-DA53-4191-97C8-F522C13BDE27}" type="slidenum">
              <a:rPr lang="en-US" smtClean="0"/>
              <a:pPr/>
              <a:t>7</a:t>
            </a:fld>
            <a:endParaRPr lang="en-US"/>
          </a:p>
        </p:txBody>
      </p:sp>
    </p:spTree>
    <p:extLst>
      <p:ext uri="{BB962C8B-B14F-4D97-AF65-F5344CB8AC3E}">
        <p14:creationId xmlns:p14="http://schemas.microsoft.com/office/powerpoint/2010/main" val="3679105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Notes </a:t>
            </a:r>
          </a:p>
          <a:p>
            <a:pPr marL="628650" lvl="1" indent="-171450">
              <a:buFont typeface="Arial" panose="020B0604020202020204" pitchFamily="34" charset="0"/>
              <a:buChar char="•"/>
            </a:pPr>
            <a:r>
              <a:rPr lang="en-US" dirty="0"/>
              <a:t>New to home page</a:t>
            </a:r>
          </a:p>
          <a:p>
            <a:pPr marL="628650" lvl="1" indent="-171450">
              <a:buFont typeface="Arial" panose="020B0604020202020204" pitchFamily="34" charset="0"/>
              <a:buChar char="•"/>
            </a:pPr>
            <a:r>
              <a:rPr lang="en-US" dirty="0"/>
              <a:t>of interest to UM, as notes are a proxy for phone calls.  </a:t>
            </a:r>
          </a:p>
          <a:p>
            <a:pPr marL="628650" lvl="1" indent="-171450">
              <a:buFont typeface="Arial" panose="020B0604020202020204" pitchFamily="34" charset="0"/>
              <a:buChar char="•"/>
            </a:pPr>
            <a:r>
              <a:rPr lang="en-US" dirty="0"/>
              <a:t>See your notes here and notes sent to you.  </a:t>
            </a:r>
          </a:p>
          <a:p>
            <a:pPr marL="628650" lvl="1" indent="-171450">
              <a:buFont typeface="Arial" panose="020B0604020202020204" pitchFamily="34" charset="0"/>
              <a:buChar char="•"/>
            </a:pPr>
            <a:r>
              <a:rPr lang="en-US" dirty="0"/>
              <a:t>Easy to follow up </a:t>
            </a:r>
          </a:p>
          <a:p>
            <a:pPr marL="1085850" lvl="2" indent="-171450">
              <a:buFont typeface="Arial" panose="020B0604020202020204" pitchFamily="34" charset="0"/>
              <a:buChar char="•"/>
            </a:pPr>
            <a:r>
              <a:rPr lang="en-US" dirty="0"/>
              <a:t>Create more notes right here</a:t>
            </a:r>
          </a:p>
          <a:p>
            <a:pPr marL="1085850" lvl="2" indent="-171450">
              <a:buFont typeface="Arial" panose="020B0604020202020204" pitchFamily="34" charset="0"/>
              <a:buChar char="•"/>
            </a:pPr>
            <a:r>
              <a:rPr lang="en-US" dirty="0"/>
              <a:t>Eyeball icon takes you into customer service</a:t>
            </a:r>
          </a:p>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8</a:t>
            </a:fld>
            <a:endParaRPr lang="en-US"/>
          </a:p>
        </p:txBody>
      </p:sp>
    </p:spTree>
    <p:extLst>
      <p:ext uri="{BB962C8B-B14F-4D97-AF65-F5344CB8AC3E}">
        <p14:creationId xmlns:p14="http://schemas.microsoft.com/office/powerpoint/2010/main" val="2911537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Approvals </a:t>
            </a:r>
          </a:p>
          <a:p>
            <a:pPr marL="628650" lvl="1" indent="-171450">
              <a:buFont typeface="Arial" panose="020B0604020202020204" pitchFamily="34" charset="0"/>
              <a:buChar char="•"/>
            </a:pPr>
            <a:r>
              <a:rPr lang="en-US" dirty="0"/>
              <a:t>New to home page</a:t>
            </a:r>
          </a:p>
          <a:p>
            <a:pPr marL="628650" lvl="1" indent="-171450">
              <a:buFont typeface="Arial" panose="020B0604020202020204" pitchFamily="34" charset="0"/>
              <a:buChar char="•"/>
            </a:pPr>
            <a:r>
              <a:rPr lang="en-US" dirty="0"/>
              <a:t>Central reminder location</a:t>
            </a:r>
          </a:p>
          <a:p>
            <a:pPr marL="628650" lvl="1" indent="-171450">
              <a:buFont typeface="Arial" panose="020B0604020202020204" pitchFamily="34" charset="0"/>
              <a:buChar char="•"/>
            </a:pPr>
            <a:r>
              <a:rPr lang="en-US" dirty="0"/>
              <a:t>Easy to follow up</a:t>
            </a:r>
          </a:p>
          <a:p>
            <a:pPr marL="1085850" lvl="2" indent="-171450">
              <a:buFont typeface="Arial" panose="020B0604020202020204" pitchFamily="34" charset="0"/>
              <a:buChar char="•"/>
            </a:pPr>
            <a:r>
              <a:rPr lang="en-US" dirty="0"/>
              <a:t>Thumbs up and down to approve or not right here. </a:t>
            </a:r>
          </a:p>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9</a:t>
            </a:fld>
            <a:endParaRPr lang="en-US"/>
          </a:p>
        </p:txBody>
      </p:sp>
    </p:spTree>
    <p:extLst>
      <p:ext uri="{BB962C8B-B14F-4D97-AF65-F5344CB8AC3E}">
        <p14:creationId xmlns:p14="http://schemas.microsoft.com/office/powerpoint/2010/main" val="3183645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Global search available from every page in NWERP</a:t>
            </a:r>
          </a:p>
          <a:p>
            <a:pPr marL="171450" lvl="0" indent="-171450">
              <a:buFont typeface="Arial" panose="020B0604020202020204" pitchFamily="34" charset="0"/>
              <a:buChar char="•"/>
            </a:pPr>
            <a:r>
              <a:rPr lang="en-US" dirty="0"/>
              <a:t>Searches ‘everything’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Gives you a big picture of who this account is across all your community</a:t>
            </a:r>
          </a:p>
          <a:p>
            <a:pPr marL="628650" lvl="1" indent="-171450">
              <a:buFont typeface="Arial" panose="020B0604020202020204" pitchFamily="34" charset="0"/>
              <a:buChar char="•"/>
            </a:pPr>
            <a:r>
              <a:rPr lang="en-US" dirty="0"/>
              <a:t>Includes Utility Accounts and Notes and Receipts</a:t>
            </a:r>
          </a:p>
          <a:p>
            <a:pPr marL="628650" lvl="1" indent="-171450">
              <a:buFont typeface="Arial" panose="020B0604020202020204" pitchFamily="34" charset="0"/>
              <a:buChar char="•"/>
            </a:pPr>
            <a:r>
              <a:rPr lang="en-US" dirty="0"/>
              <a:t>Searches on notes – calls or important notes.  </a:t>
            </a:r>
          </a:p>
          <a:p>
            <a:pPr marL="628650" lvl="1" indent="-171450">
              <a:buFont typeface="Arial" panose="020B0604020202020204" pitchFamily="34" charset="0"/>
              <a:buChar char="•"/>
            </a:pPr>
            <a:r>
              <a:rPr lang="en-US" dirty="0"/>
              <a:t>Shortcut to Customer Service from anywhere</a:t>
            </a:r>
          </a:p>
        </p:txBody>
      </p:sp>
      <p:sp>
        <p:nvSpPr>
          <p:cNvPr id="4" name="Slide Number Placeholder 3"/>
          <p:cNvSpPr>
            <a:spLocks noGrp="1"/>
          </p:cNvSpPr>
          <p:nvPr>
            <p:ph type="sldNum" sz="quarter" idx="5"/>
          </p:nvPr>
        </p:nvSpPr>
        <p:spPr/>
        <p:txBody>
          <a:bodyPr/>
          <a:lstStyle/>
          <a:p>
            <a:fld id="{9D1FE447-DA53-4191-97C8-F522C13BDE27}" type="slidenum">
              <a:rPr lang="en-US" smtClean="0"/>
              <a:pPr/>
              <a:t>10</a:t>
            </a:fld>
            <a:endParaRPr lang="en-US"/>
          </a:p>
        </p:txBody>
      </p:sp>
    </p:spTree>
    <p:extLst>
      <p:ext uri="{BB962C8B-B14F-4D97-AF65-F5344CB8AC3E}">
        <p14:creationId xmlns:p14="http://schemas.microsoft.com/office/powerpoint/2010/main" val="492816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every screen you can get to help central.  </a:t>
            </a:r>
          </a:p>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11</a:t>
            </a:fld>
            <a:endParaRPr lang="en-US"/>
          </a:p>
        </p:txBody>
      </p:sp>
    </p:spTree>
    <p:extLst>
      <p:ext uri="{BB962C8B-B14F-4D97-AF65-F5344CB8AC3E}">
        <p14:creationId xmlns:p14="http://schemas.microsoft.com/office/powerpoint/2010/main" val="7389148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3.png"/><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0.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Movem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Rectangle 13"/>
          <p:cNvSpPr/>
          <p:nvPr userDrawn="1"/>
        </p:nvSpPr>
        <p:spPr bwMode="auto">
          <a:xfrm>
            <a:off x="0" y="0"/>
            <a:ext cx="9144000" cy="5143500"/>
          </a:xfrm>
          <a:prstGeom prst="rect">
            <a:avLst/>
          </a:prstGeom>
          <a:solidFill>
            <a:schemeClr val="bg1">
              <a:alpha val="15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3" name="Rectangle 2"/>
          <p:cNvSpPr/>
          <p:nvPr userDrawn="1"/>
        </p:nvSpPr>
        <p:spPr bwMode="auto">
          <a:xfrm>
            <a:off x="0" y="1792979"/>
            <a:ext cx="9144000" cy="1557543"/>
          </a:xfrm>
          <a:prstGeom prst="rect">
            <a:avLst/>
          </a:prstGeom>
          <a:solidFill>
            <a:schemeClr val="bg1">
              <a:alpha val="46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5" name="Title 1"/>
          <p:cNvSpPr>
            <a:spLocks noGrp="1"/>
          </p:cNvSpPr>
          <p:nvPr>
            <p:ph type="ctrTitle" hasCustomPrompt="1"/>
          </p:nvPr>
        </p:nvSpPr>
        <p:spPr>
          <a:xfrm>
            <a:off x="4075611" y="1710712"/>
            <a:ext cx="4929998" cy="857250"/>
          </a:xfrm>
          <a:prstGeom prst="rect">
            <a:avLst/>
          </a:prstGeom>
        </p:spPr>
        <p:txBody>
          <a:bodyPr lIns="0" tIns="0" rIns="0" bIns="0" anchor="b" anchorCtr="0">
            <a:normAutofit/>
          </a:bodyPr>
          <a:lstStyle>
            <a:lvl1pPr marL="0" indent="0" algn="l" defTabSz="457200" rtl="0" eaLnBrk="1" latinLnBrk="0" hangingPunct="1">
              <a:spcBef>
                <a:spcPct val="0"/>
              </a:spcBef>
              <a:buNone/>
              <a:defRPr lang="en-US" sz="2000" b="1" kern="1200" dirty="0">
                <a:solidFill>
                  <a:schemeClr val="tx2"/>
                </a:solidFill>
                <a:latin typeface="Tahoma" pitchFamily="34" charset="0"/>
                <a:ea typeface="+mj-ea"/>
                <a:cs typeface="Tahoma" pitchFamily="34" charset="0"/>
              </a:defRPr>
            </a:lvl1pPr>
          </a:lstStyle>
          <a:p>
            <a:r>
              <a:rPr lang="en-US" dirty="0"/>
              <a:t>Title Goes Here</a:t>
            </a:r>
          </a:p>
        </p:txBody>
      </p:sp>
      <p:sp>
        <p:nvSpPr>
          <p:cNvPr id="6" name="Subtitle 2"/>
          <p:cNvSpPr>
            <a:spLocks noGrp="1"/>
          </p:cNvSpPr>
          <p:nvPr>
            <p:ph type="subTitle" idx="1" hasCustomPrompt="1"/>
          </p:nvPr>
        </p:nvSpPr>
        <p:spPr bwMode="blackGray">
          <a:xfrm>
            <a:off x="4069195" y="2646845"/>
            <a:ext cx="4911266" cy="621410"/>
          </a:xfrm>
          <a:prstGeom prst="rect">
            <a:avLst/>
          </a:prstGeom>
        </p:spPr>
        <p:txBody>
          <a:bodyPr lIns="0" tIns="0" rIns="0" bIns="0" anchor="t" anchorCtr="0">
            <a:normAutofit/>
          </a:bodyPr>
          <a:lstStyle>
            <a:lvl1pPr marL="0" marR="0" indent="0" algn="l" defTabSz="457200" rtl="0" eaLnBrk="1" fontAlgn="auto" latinLnBrk="0" hangingPunct="1">
              <a:lnSpc>
                <a:spcPct val="100000"/>
              </a:lnSpc>
              <a:spcBef>
                <a:spcPts val="1200"/>
              </a:spcBef>
              <a:spcAft>
                <a:spcPts val="0"/>
              </a:spcAft>
              <a:buClr>
                <a:schemeClr val="accent3"/>
              </a:buClr>
              <a:buSzTx/>
              <a:buFont typeface="Arial"/>
              <a:buNone/>
              <a:tabLst/>
              <a:defRPr lang="en-US" sz="1200" kern="1200" baseline="0" dirty="0" smtClean="0">
                <a:solidFill>
                  <a:schemeClr val="tx2"/>
                </a:solidFill>
                <a:latin typeface="Tahoma"/>
                <a:ea typeface="+mn-e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cxnSp>
        <p:nvCxnSpPr>
          <p:cNvPr id="10" name="Straight Connector 9"/>
          <p:cNvCxnSpPr/>
          <p:nvPr userDrawn="1"/>
        </p:nvCxnSpPr>
        <p:spPr bwMode="auto">
          <a:xfrm>
            <a:off x="3833950" y="2039159"/>
            <a:ext cx="0" cy="1065183"/>
          </a:xfrm>
          <a:prstGeom prst="line">
            <a:avLst/>
          </a:prstGeom>
          <a:solidFill>
            <a:schemeClr val="accent2"/>
          </a:solidFill>
          <a:ln w="6350" cap="sq" cmpd="sng" algn="ctr">
            <a:solidFill>
              <a:schemeClr val="bg1">
                <a:lumMod val="65000"/>
              </a:schemeClr>
            </a:solidFill>
            <a:prstDash val="solid"/>
            <a:round/>
            <a:headEnd type="none" w="sm" len="sm"/>
            <a:tailEnd type="none" w="sm" len="sm"/>
          </a:ln>
          <a:effectLst/>
        </p:spPr>
      </p:cxn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Tahoma"/>
                <a:ea typeface="+mn-ea"/>
                <a:cs typeface="Tahoma"/>
              </a:rPr>
              <a:t>© Tyler Technologies 2018</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370" y="2086506"/>
            <a:ext cx="3120540" cy="970489"/>
          </a:xfrm>
          <a:prstGeom prst="rect">
            <a:avLst/>
          </a:prstGeom>
        </p:spPr>
      </p:pic>
    </p:spTree>
    <p:extLst>
      <p:ext uri="{BB962C8B-B14F-4D97-AF65-F5344CB8AC3E}">
        <p14:creationId xmlns:p14="http://schemas.microsoft.com/office/powerpoint/2010/main" val="88202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OKEH - Header and Footer Only">
    <p:spTree>
      <p:nvGrpSpPr>
        <p:cNvPr id="1" name=""/>
        <p:cNvGrpSpPr/>
        <p:nvPr/>
      </p:nvGrpSpPr>
      <p:grpSpPr>
        <a:xfrm>
          <a:off x="0" y="0"/>
          <a:ext cx="0" cy="0"/>
          <a:chOff x="0" y="0"/>
          <a:chExt cx="0" cy="0"/>
        </a:xfrm>
      </p:grpSpPr>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ext uri="{BB962C8B-B14F-4D97-AF65-F5344CB8AC3E}">
        <p14:creationId xmlns:p14="http://schemas.microsoft.com/office/powerpoint/2010/main" val="129717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yler 2018 Title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715163" y="1451934"/>
            <a:ext cx="6425214" cy="857250"/>
          </a:xfrm>
          <a:prstGeom prst="rect">
            <a:avLst/>
          </a:prstGeom>
        </p:spPr>
        <p:txBody>
          <a:bodyPr lIns="0" tIns="0" rIns="0" bIns="0" anchor="ctr" anchorCtr="0">
            <a:normAutofit/>
          </a:bodyPr>
          <a:lstStyle>
            <a:lvl1pPr marL="0" indent="0" algn="l" defTabSz="457200" rtl="0" eaLnBrk="1" latinLnBrk="0" hangingPunct="1">
              <a:spcBef>
                <a:spcPct val="0"/>
              </a:spcBef>
              <a:buNone/>
              <a:defRPr lang="en-US" sz="2400" b="1" kern="1200" dirty="0">
                <a:solidFill>
                  <a:schemeClr val="tx2"/>
                </a:solidFill>
                <a:latin typeface="Tahoma" pitchFamily="34" charset="0"/>
                <a:ea typeface="+mj-ea"/>
                <a:cs typeface="Tahoma" pitchFamily="34" charset="0"/>
              </a:defRPr>
            </a:lvl1pPr>
          </a:lstStyle>
          <a:p>
            <a:r>
              <a:rPr lang="en-US" dirty="0"/>
              <a:t>Title Goes Here</a:t>
            </a:r>
          </a:p>
        </p:txBody>
      </p:sp>
      <p:sp>
        <p:nvSpPr>
          <p:cNvPr id="6" name="Subtitle 2"/>
          <p:cNvSpPr>
            <a:spLocks noGrp="1"/>
          </p:cNvSpPr>
          <p:nvPr>
            <p:ph type="subTitle" idx="1" hasCustomPrompt="1"/>
          </p:nvPr>
        </p:nvSpPr>
        <p:spPr bwMode="blackGray">
          <a:xfrm>
            <a:off x="715163" y="2388067"/>
            <a:ext cx="6400800" cy="621410"/>
          </a:xfrm>
          <a:prstGeom prst="rect">
            <a:avLst/>
          </a:prstGeom>
        </p:spPr>
        <p:txBody>
          <a:bodyPr lIns="0" tIns="0" rIns="0" bIns="0" anchor="t" anchorCtr="0">
            <a:normAutofit/>
          </a:bodyPr>
          <a:lstStyle>
            <a:lvl1pPr marL="0" marR="0" indent="0" algn="l" defTabSz="457200" rtl="0" eaLnBrk="1" fontAlgn="auto" latinLnBrk="0" hangingPunct="1">
              <a:lnSpc>
                <a:spcPct val="100000"/>
              </a:lnSpc>
              <a:spcBef>
                <a:spcPts val="1200"/>
              </a:spcBef>
              <a:spcAft>
                <a:spcPts val="0"/>
              </a:spcAft>
              <a:buClr>
                <a:schemeClr val="accent3"/>
              </a:buClr>
              <a:buSzTx/>
              <a:buFont typeface="Arial"/>
              <a:buNone/>
              <a:tabLst/>
              <a:defRPr lang="en-US" sz="1400" kern="1200" baseline="0" dirty="0" smtClean="0">
                <a:solidFill>
                  <a:schemeClr val="tx2"/>
                </a:solidFill>
                <a:latin typeface="Tahoma"/>
                <a:ea typeface="+mn-e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Title - Date</a:t>
            </a:r>
          </a:p>
        </p:txBody>
      </p:sp>
      <p:pic>
        <p:nvPicPr>
          <p:cNvPr id="10" name="Picture 9" descr="header.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flipH="1">
            <a:off x="0" y="3793009"/>
            <a:ext cx="9144000" cy="1350491"/>
          </a:xfrm>
          <a:prstGeom prst="rect">
            <a:avLst/>
          </a:prstGeom>
        </p:spPr>
      </p:pic>
      <p:pic>
        <p:nvPicPr>
          <p:cNvPr id="4"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27122" y="3072308"/>
            <a:ext cx="1648373" cy="569066"/>
          </a:xfrm>
          <a:prstGeom prst="rect">
            <a:avLst/>
          </a:prstGeom>
          <a:noFill/>
        </p:spPr>
      </p:pic>
      <p:pic>
        <p:nvPicPr>
          <p:cNvPr id="11" name="Picture 10" descr="header.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rot="10800000" flipH="1">
            <a:off x="0" y="0"/>
            <a:ext cx="9144000" cy="1350491"/>
          </a:xfrm>
          <a:prstGeom prst="rect">
            <a:avLst/>
          </a:prstGeom>
        </p:spPr>
      </p:pic>
    </p:spTree>
    <p:extLst>
      <p:ext uri="{BB962C8B-B14F-4D97-AF65-F5344CB8AC3E}">
        <p14:creationId xmlns:p14="http://schemas.microsoft.com/office/powerpoint/2010/main" val="796308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KEH - Title &amp; Content">
    <p:spTree>
      <p:nvGrpSpPr>
        <p:cNvPr id="1" name=""/>
        <p:cNvGrpSpPr/>
        <p:nvPr/>
      </p:nvGrpSpPr>
      <p:grpSpPr>
        <a:xfrm>
          <a:off x="0" y="0"/>
          <a:ext cx="0" cy="0"/>
          <a:chOff x="0" y="0"/>
          <a:chExt cx="0" cy="0"/>
        </a:xfrm>
      </p:grpSpPr>
      <p:sp>
        <p:nvSpPr>
          <p:cNvPr id="14"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5"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KEH - Side Imag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5140325" y="818009"/>
            <a:ext cx="3698110" cy="3418500"/>
          </a:xfrm>
          <a:prstGeom prst="rect">
            <a:avLst/>
          </a:prstGeom>
        </p:spPr>
        <p:txBody>
          <a:bodyPr anchor="ctr"/>
          <a:lstStyle>
            <a:lvl1pPr marL="0" indent="0" algn="ctr">
              <a:buNone/>
              <a:defRPr sz="2000">
                <a:solidFill>
                  <a:schemeClr val="tx1">
                    <a:lumMod val="75000"/>
                    <a:lumOff val="25000"/>
                  </a:schemeClr>
                </a:solidFill>
                <a:latin typeface="Tahoma" charset="0"/>
                <a:ea typeface="Tahoma" charset="0"/>
                <a:cs typeface="Tahoma" charset="0"/>
              </a:defRPr>
            </a:lvl1pPr>
          </a:lstStyle>
          <a:p>
            <a:r>
              <a:rPr lang="en-US"/>
              <a:t>Drag picture to placeholder or click icon to add</a:t>
            </a:r>
          </a:p>
        </p:txBody>
      </p:sp>
      <p:sp>
        <p:nvSpPr>
          <p:cNvPr id="17" name="Text Placeholder 3"/>
          <p:cNvSpPr>
            <a:spLocks noGrp="1"/>
          </p:cNvSpPr>
          <p:nvPr>
            <p:ph type="body" sz="quarter" idx="10"/>
          </p:nvPr>
        </p:nvSpPr>
        <p:spPr>
          <a:xfrm>
            <a:off x="444137" y="818009"/>
            <a:ext cx="4539343"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8"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KEH - Comparison">
    <p:spTree>
      <p:nvGrpSpPr>
        <p:cNvPr id="1" name=""/>
        <p:cNvGrpSpPr/>
        <p:nvPr/>
      </p:nvGrpSpPr>
      <p:grpSpPr>
        <a:xfrm>
          <a:off x="0" y="0"/>
          <a:ext cx="0" cy="0"/>
          <a:chOff x="0" y="0"/>
          <a:chExt cx="0" cy="0"/>
        </a:xfrm>
      </p:grpSpPr>
      <p:sp>
        <p:nvSpPr>
          <p:cNvPr id="14" name="Text Placeholder 3"/>
          <p:cNvSpPr>
            <a:spLocks noGrp="1"/>
          </p:cNvSpPr>
          <p:nvPr>
            <p:ph type="body" sz="quarter" idx="11"/>
          </p:nvPr>
        </p:nvSpPr>
        <p:spPr>
          <a:xfrm>
            <a:off x="4609930" y="818009"/>
            <a:ext cx="4228505" cy="3550065"/>
          </a:xfrm>
          <a:prstGeom prst="rect">
            <a:avLst/>
          </a:prstGeom>
        </p:spPr>
        <p:txBody>
          <a:bodyPr vert="horz" anchor="ctr"/>
          <a:lstStyle>
            <a:lvl1pPr>
              <a:defRPr lang="en-US" sz="1800" dirty="0" smtClean="0">
                <a:solidFill>
                  <a:schemeClr val="tx1">
                    <a:lumMod val="65000"/>
                    <a:lumOff val="35000"/>
                  </a:schemeClr>
                </a:solidFill>
                <a:latin typeface="Tahoma"/>
                <a:cs typeface="Tahoma"/>
              </a:defRPr>
            </a:lvl1pPr>
            <a:lvl2pPr>
              <a:defRPr lang="en-US" sz="1600" dirty="0" smtClean="0">
                <a:solidFill>
                  <a:schemeClr val="tx1">
                    <a:lumMod val="65000"/>
                    <a:lumOff val="35000"/>
                  </a:schemeClr>
                </a:solidFill>
                <a:latin typeface="Tahoma"/>
                <a:cs typeface="Tahoma"/>
              </a:defRPr>
            </a:lvl2pPr>
          </a:lstStyle>
          <a:p>
            <a:pPr marL="0" lvl="0" indent="0">
              <a:lnSpc>
                <a:spcPct val="100000"/>
              </a:lnSpc>
              <a:spcBef>
                <a:spcPts val="0"/>
              </a:spcBef>
              <a:spcAft>
                <a:spcPts val="1200"/>
              </a:spcAft>
              <a:buClr>
                <a:srgbClr val="8F9B49"/>
              </a:buClr>
              <a:buFont typeface="Arial" charset="0"/>
              <a:buNone/>
            </a:pPr>
            <a:r>
              <a:rPr lang="en-US" dirty="0"/>
              <a:t>Click to edit Master text styles</a:t>
            </a:r>
          </a:p>
          <a:p>
            <a:pPr marL="457200" lvl="1" indent="-182880">
              <a:lnSpc>
                <a:spcPct val="100000"/>
              </a:lnSpc>
              <a:spcBef>
                <a:spcPts val="0"/>
              </a:spcBef>
              <a:spcAft>
                <a:spcPts val="1200"/>
              </a:spcAft>
              <a:buClr>
                <a:schemeClr val="tx1">
                  <a:lumMod val="75000"/>
                  <a:lumOff val="25000"/>
                </a:schemeClr>
              </a:buClr>
              <a:buFont typeface="Arial" charset="0"/>
              <a:buChar char="•"/>
            </a:pPr>
            <a:r>
              <a:rPr lang="en-US" dirty="0"/>
              <a:t>Second level</a:t>
            </a:r>
          </a:p>
        </p:txBody>
      </p:sp>
      <p:sp>
        <p:nvSpPr>
          <p:cNvPr id="15" name="Text Placeholder 3"/>
          <p:cNvSpPr>
            <a:spLocks noGrp="1"/>
          </p:cNvSpPr>
          <p:nvPr>
            <p:ph type="body" sz="quarter" idx="10"/>
          </p:nvPr>
        </p:nvSpPr>
        <p:spPr>
          <a:xfrm>
            <a:off x="444138" y="818009"/>
            <a:ext cx="3860228"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9"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KEH - Header and Footer Only">
    <p:spTree>
      <p:nvGrpSpPr>
        <p:cNvPr id="1" name=""/>
        <p:cNvGrpSpPr/>
        <p:nvPr/>
      </p:nvGrpSpPr>
      <p:grpSpPr>
        <a:xfrm>
          <a:off x="0" y="0"/>
          <a:ext cx="0" cy="0"/>
          <a:chOff x="0" y="0"/>
          <a:chExt cx="0" cy="0"/>
        </a:xfrm>
      </p:grpSpPr>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KEH - Chart">
    <p:spTree>
      <p:nvGrpSpPr>
        <p:cNvPr id="1" name=""/>
        <p:cNvGrpSpPr/>
        <p:nvPr/>
      </p:nvGrpSpPr>
      <p:grpSpPr>
        <a:xfrm>
          <a:off x="0" y="0"/>
          <a:ext cx="0" cy="0"/>
          <a:chOff x="0" y="0"/>
          <a:chExt cx="0" cy="0"/>
        </a:xfrm>
      </p:grpSpPr>
      <p:sp>
        <p:nvSpPr>
          <p:cNvPr id="5" name="Chart Placeholder 4"/>
          <p:cNvSpPr>
            <a:spLocks noGrp="1"/>
          </p:cNvSpPr>
          <p:nvPr>
            <p:ph type="chart" sz="quarter" idx="10"/>
          </p:nvPr>
        </p:nvSpPr>
        <p:spPr>
          <a:xfrm>
            <a:off x="273050" y="958108"/>
            <a:ext cx="8566150" cy="3261468"/>
          </a:xfrm>
          <a:prstGeom prst="rect">
            <a:avLst/>
          </a:prstGeom>
        </p:spPr>
        <p:txBody>
          <a:bodyPr/>
          <a:lstStyle>
            <a:lvl1pPr marL="0" indent="0" algn="ctr">
              <a:buNone/>
              <a:defRPr sz="2400">
                <a:solidFill>
                  <a:schemeClr val="tx1">
                    <a:lumMod val="75000"/>
                    <a:lumOff val="25000"/>
                  </a:schemeClr>
                </a:solidFill>
                <a:latin typeface="Tahoma" charset="0"/>
                <a:ea typeface="Tahoma" charset="0"/>
                <a:cs typeface="Tahoma" charset="0"/>
              </a:defRPr>
            </a:lvl1pPr>
          </a:lstStyle>
          <a:p>
            <a:r>
              <a:rPr lang="en-US"/>
              <a:t>Click icon to add chart</a:t>
            </a:r>
            <a:endParaRPr lang="en-US" dirty="0"/>
          </a:p>
        </p:txBody>
      </p:sp>
      <p:sp>
        <p:nvSpPr>
          <p:cNvPr id="15"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KEH - Table">
    <p:spTree>
      <p:nvGrpSpPr>
        <p:cNvPr id="1" name=""/>
        <p:cNvGrpSpPr/>
        <p:nvPr/>
      </p:nvGrpSpPr>
      <p:grpSpPr>
        <a:xfrm>
          <a:off x="0" y="0"/>
          <a:ext cx="0" cy="0"/>
          <a:chOff x="0" y="0"/>
          <a:chExt cx="0" cy="0"/>
        </a:xfrm>
      </p:grpSpPr>
      <p:sp>
        <p:nvSpPr>
          <p:cNvPr id="6" name="Table Placeholder 5"/>
          <p:cNvSpPr>
            <a:spLocks noGrp="1"/>
          </p:cNvSpPr>
          <p:nvPr>
            <p:ph type="tbl" sz="quarter" idx="10"/>
          </p:nvPr>
        </p:nvSpPr>
        <p:spPr>
          <a:xfrm>
            <a:off x="273050" y="1038498"/>
            <a:ext cx="8566150" cy="3220766"/>
          </a:xfrm>
          <a:prstGeom prst="rect">
            <a:avLst/>
          </a:prstGeom>
        </p:spPr>
        <p:txBody>
          <a:bodyPr/>
          <a:lstStyle>
            <a:lvl1pPr marL="0" indent="0" algn="ctr">
              <a:buNone/>
              <a:defRPr sz="2400">
                <a:solidFill>
                  <a:schemeClr val="tx1">
                    <a:lumMod val="75000"/>
                    <a:lumOff val="25000"/>
                  </a:schemeClr>
                </a:solidFill>
                <a:latin typeface="Tahoma" charset="0"/>
                <a:ea typeface="Tahoma" charset="0"/>
                <a:cs typeface="Tahoma" charset="0"/>
              </a:defRPr>
            </a:lvl1pPr>
          </a:lstStyle>
          <a:p>
            <a:r>
              <a:rPr lang="en-US"/>
              <a:t>Click icon to add table</a:t>
            </a:r>
          </a:p>
        </p:txBody>
      </p:sp>
      <p:sp>
        <p:nvSpPr>
          <p:cNvPr id="15"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OKEH - Blank">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userDrawn="1"/>
        </p:nvSpPr>
        <p:spPr bwMode="auto">
          <a:xfrm>
            <a:off x="0" y="0"/>
            <a:ext cx="9144000" cy="5143500"/>
          </a:xfrm>
          <a:prstGeom prst="rect">
            <a:avLst/>
          </a:prstGeom>
          <a:solidFill>
            <a:schemeClr val="bg1">
              <a:alpha val="39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7"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2018</a:t>
            </a:r>
          </a:p>
        </p:txBody>
      </p:sp>
      <p:sp>
        <p:nvSpPr>
          <p:cNvPr id="5" name="Title 4"/>
          <p:cNvSpPr>
            <a:spLocks noGrp="1"/>
          </p:cNvSpPr>
          <p:nvPr>
            <p:ph type="title"/>
          </p:nvPr>
        </p:nvSpPr>
        <p:spPr>
          <a:xfrm>
            <a:off x="289621" y="-693306"/>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ANIMATED - Connect 2019 Blue Blur">
    <p:spTree>
      <p:nvGrpSpPr>
        <p:cNvPr id="1" name=""/>
        <p:cNvGrpSpPr/>
        <p:nvPr/>
      </p:nvGrpSpPr>
      <p:grpSpPr>
        <a:xfrm>
          <a:off x="0" y="0"/>
          <a:ext cx="0" cy="0"/>
          <a:chOff x="0" y="0"/>
          <a:chExt cx="0" cy="0"/>
        </a:xfrm>
      </p:grpSpPr>
      <p:pic>
        <p:nvPicPr>
          <p:cNvPr id="4" name="blue sm.mp4">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588"/>
            <a:ext cx="9144000" cy="5138737"/>
          </a:xfrm>
          <a:prstGeom prst="rect">
            <a:avLst/>
          </a:prstGeom>
        </p:spPr>
      </p:pic>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2018</a:t>
            </a:r>
          </a:p>
        </p:txBody>
      </p:sp>
      <p:pic>
        <p:nvPicPr>
          <p:cNvPr id="10" name="Picture 3"/>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
        <p:nvSpPr>
          <p:cNvPr id="17" name="Rectangle 16"/>
          <p:cNvSpPr/>
          <p:nvPr userDrawn="1"/>
        </p:nvSpPr>
        <p:spPr bwMode="auto">
          <a:xfrm>
            <a:off x="0" y="1792979"/>
            <a:ext cx="9144000" cy="1557543"/>
          </a:xfrm>
          <a:prstGeom prst="rect">
            <a:avLst/>
          </a:prstGeom>
          <a:solidFill>
            <a:schemeClr val="bg1">
              <a:alpha val="38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18" name="Title 1"/>
          <p:cNvSpPr>
            <a:spLocks noGrp="1"/>
          </p:cNvSpPr>
          <p:nvPr>
            <p:ph type="ctrTitle" hasCustomPrompt="1"/>
          </p:nvPr>
        </p:nvSpPr>
        <p:spPr>
          <a:xfrm>
            <a:off x="4075611" y="1710712"/>
            <a:ext cx="4929998" cy="857250"/>
          </a:xfrm>
          <a:prstGeom prst="rect">
            <a:avLst/>
          </a:prstGeom>
        </p:spPr>
        <p:txBody>
          <a:bodyPr lIns="0" tIns="0" rIns="0" bIns="0" anchor="b" anchorCtr="0">
            <a:normAutofit/>
          </a:bodyPr>
          <a:lstStyle>
            <a:lvl1pPr marL="0" indent="0" algn="l" defTabSz="457200" rtl="0" eaLnBrk="1" latinLnBrk="0" hangingPunct="1">
              <a:spcBef>
                <a:spcPct val="0"/>
              </a:spcBef>
              <a:buNone/>
              <a:defRPr lang="en-US" sz="2000" b="1" kern="1200" dirty="0">
                <a:solidFill>
                  <a:schemeClr val="tx2"/>
                </a:solidFill>
                <a:latin typeface="Tahoma" pitchFamily="34" charset="0"/>
                <a:ea typeface="+mj-ea"/>
                <a:cs typeface="Tahoma" pitchFamily="34" charset="0"/>
              </a:defRPr>
            </a:lvl1pPr>
          </a:lstStyle>
          <a:p>
            <a:r>
              <a:rPr lang="en-US" dirty="0"/>
              <a:t>Title Goes Here</a:t>
            </a:r>
          </a:p>
        </p:txBody>
      </p:sp>
      <p:sp>
        <p:nvSpPr>
          <p:cNvPr id="19" name="Subtitle 2"/>
          <p:cNvSpPr>
            <a:spLocks noGrp="1"/>
          </p:cNvSpPr>
          <p:nvPr>
            <p:ph type="subTitle" idx="1" hasCustomPrompt="1"/>
          </p:nvPr>
        </p:nvSpPr>
        <p:spPr bwMode="blackGray">
          <a:xfrm>
            <a:off x="4069195" y="2646845"/>
            <a:ext cx="4911266" cy="621410"/>
          </a:xfrm>
          <a:prstGeom prst="rect">
            <a:avLst/>
          </a:prstGeom>
        </p:spPr>
        <p:txBody>
          <a:bodyPr lIns="0" tIns="0" rIns="0" bIns="0" anchor="t" anchorCtr="0">
            <a:normAutofit/>
          </a:bodyPr>
          <a:lstStyle>
            <a:lvl1pPr marL="0" marR="0" indent="0" algn="l" defTabSz="457200" rtl="0" eaLnBrk="1" fontAlgn="auto" latinLnBrk="0" hangingPunct="1">
              <a:lnSpc>
                <a:spcPct val="100000"/>
              </a:lnSpc>
              <a:spcBef>
                <a:spcPts val="1200"/>
              </a:spcBef>
              <a:spcAft>
                <a:spcPts val="0"/>
              </a:spcAft>
              <a:buClr>
                <a:schemeClr val="accent3"/>
              </a:buClr>
              <a:buSzTx/>
              <a:buFont typeface="Arial"/>
              <a:buNone/>
              <a:tabLst/>
              <a:defRPr lang="en-US" sz="1200" kern="1200" baseline="0" dirty="0" smtClean="0">
                <a:solidFill>
                  <a:schemeClr val="tx2"/>
                </a:solidFill>
                <a:latin typeface="Tahoma"/>
                <a:ea typeface="+mn-e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cxnSp>
        <p:nvCxnSpPr>
          <p:cNvPr id="21" name="Straight Connector 20"/>
          <p:cNvCxnSpPr/>
          <p:nvPr userDrawn="1"/>
        </p:nvCxnSpPr>
        <p:spPr bwMode="auto">
          <a:xfrm>
            <a:off x="3833950" y="2039159"/>
            <a:ext cx="0" cy="1065183"/>
          </a:xfrm>
          <a:prstGeom prst="line">
            <a:avLst/>
          </a:prstGeom>
          <a:solidFill>
            <a:schemeClr val="accent2"/>
          </a:solidFill>
          <a:ln w="6350" cap="sq" cmpd="sng" algn="ctr">
            <a:solidFill>
              <a:schemeClr val="bg1">
                <a:lumMod val="65000"/>
              </a:schemeClr>
            </a:solidFill>
            <a:prstDash val="solid"/>
            <a:round/>
            <a:headEnd type="none" w="sm" len="sm"/>
            <a:tailEnd type="none" w="sm" len="sm"/>
          </a:ln>
          <a:effectLst/>
        </p:spPr>
      </p:cxn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65370" y="2086506"/>
            <a:ext cx="3120540" cy="970489"/>
          </a:xfrm>
          <a:prstGeom prst="rect">
            <a:avLst/>
          </a:prstGeom>
          <a:effectLst>
            <a:glow rad="825500">
              <a:schemeClr val="bg1">
                <a:alpha val="70000"/>
              </a:schemeClr>
            </a:glow>
          </a:effectLst>
        </p:spPr>
      </p:pic>
    </p:spTree>
    <p:extLst>
      <p:ext uri="{BB962C8B-B14F-4D97-AF65-F5344CB8AC3E}">
        <p14:creationId xmlns:p14="http://schemas.microsoft.com/office/powerpoint/2010/main" val="44626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 Welcom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Rectangle 13"/>
          <p:cNvSpPr/>
          <p:nvPr userDrawn="1"/>
        </p:nvSpPr>
        <p:spPr bwMode="auto">
          <a:xfrm>
            <a:off x="0" y="3494161"/>
            <a:ext cx="9144000" cy="681805"/>
          </a:xfrm>
          <a:prstGeom prst="rect">
            <a:avLst/>
          </a:prstGeom>
          <a:solidFill>
            <a:schemeClr val="accent5">
              <a:alpha val="53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5" name="Title 1"/>
          <p:cNvSpPr>
            <a:spLocks noGrp="1"/>
          </p:cNvSpPr>
          <p:nvPr>
            <p:ph type="ctrTitle" hasCustomPrompt="1"/>
          </p:nvPr>
        </p:nvSpPr>
        <p:spPr>
          <a:xfrm>
            <a:off x="3252650" y="3528245"/>
            <a:ext cx="5597435" cy="615065"/>
          </a:xfrm>
          <a:prstGeom prst="rect">
            <a:avLst/>
          </a:prstGeom>
        </p:spPr>
        <p:txBody>
          <a:bodyPr lIns="0" tIns="0" rIns="0" bIns="0" anchor="ctr" anchorCtr="0">
            <a:noAutofit/>
          </a:bodyPr>
          <a:lstStyle>
            <a:lvl1pPr marL="0" indent="0" algn="ctr" defTabSz="457200" rtl="0" eaLnBrk="1" latinLnBrk="0" hangingPunct="1">
              <a:spcBef>
                <a:spcPct val="0"/>
              </a:spcBef>
              <a:buNone/>
              <a:defRPr lang="en-US" sz="3200" b="1" kern="1200" baseline="0" dirty="0">
                <a:solidFill>
                  <a:schemeClr val="bg1"/>
                </a:solidFill>
                <a:effectLst>
                  <a:outerShdw blurRad="254000" dist="152400" dir="2700000" algn="tl" rotWithShape="0">
                    <a:prstClr val="black">
                      <a:alpha val="8000"/>
                    </a:prstClr>
                  </a:outerShdw>
                </a:effectLst>
                <a:latin typeface="Tahoma" pitchFamily="34" charset="0"/>
                <a:ea typeface="+mj-ea"/>
                <a:cs typeface="Tahoma" pitchFamily="34" charset="0"/>
              </a:defRPr>
            </a:lvl1pPr>
          </a:lstStyle>
          <a:p>
            <a:r>
              <a:rPr lang="en-US"/>
              <a:t>Welcome to Connect 2019</a:t>
            </a:r>
            <a:endParaRPr lang="en-US" dirty="0"/>
          </a:p>
        </p:txBody>
      </p:sp>
      <p:cxnSp>
        <p:nvCxnSpPr>
          <p:cNvPr id="10" name="Straight Connector 9"/>
          <p:cNvCxnSpPr/>
          <p:nvPr userDrawn="1"/>
        </p:nvCxnSpPr>
        <p:spPr bwMode="auto">
          <a:xfrm>
            <a:off x="3833950" y="2022202"/>
            <a:ext cx="0" cy="1065183"/>
          </a:xfrm>
          <a:prstGeom prst="line">
            <a:avLst/>
          </a:prstGeom>
          <a:solidFill>
            <a:schemeClr val="accent2"/>
          </a:solidFill>
          <a:ln w="6350" cap="sq" cmpd="sng" algn="ctr">
            <a:solidFill>
              <a:schemeClr val="bg1">
                <a:lumMod val="65000"/>
              </a:schemeClr>
            </a:solidFill>
            <a:prstDash val="solid"/>
            <a:round/>
            <a:headEnd type="none" w="sm" len="sm"/>
            <a:tailEnd type="none" w="sm" len="sm"/>
          </a:ln>
          <a:effectLst/>
        </p:spPr>
      </p:cxn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2018</a:t>
            </a:r>
          </a:p>
        </p:txBody>
      </p:sp>
      <p:pic>
        <p:nvPicPr>
          <p:cNvPr id="12" name="Picture 3"/>
          <p:cNvPicPr>
            <a:picLocks noChangeAspect="1" noChangeArrowheads="1"/>
          </p:cNvPicPr>
          <p:nvPr userDrawn="1"/>
        </p:nvPicPr>
        <p:blipFill>
          <a:blip r:embed="rId3">
            <a:biLevel thresh="25000"/>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2469" y="412358"/>
            <a:ext cx="4513891" cy="140381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ANIMATED - Connect 2019 Data">
    <p:spTree>
      <p:nvGrpSpPr>
        <p:cNvPr id="1" name=""/>
        <p:cNvGrpSpPr/>
        <p:nvPr/>
      </p:nvGrpSpPr>
      <p:grpSpPr>
        <a:xfrm>
          <a:off x="0" y="0"/>
          <a:ext cx="0" cy="0"/>
          <a:chOff x="0" y="0"/>
          <a:chExt cx="0" cy="0"/>
        </a:xfrm>
      </p:grpSpPr>
      <p:pic>
        <p:nvPicPr>
          <p:cNvPr id="3" name="data8.m4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95000"/>
                  </a:schemeClr>
                </a:solidFill>
                <a:effectLst/>
                <a:uLnTx/>
                <a:uFillTx/>
                <a:latin typeface="Tahoma"/>
                <a:ea typeface="+mn-ea"/>
                <a:cs typeface="Tahoma"/>
              </a:rPr>
              <a:t>© Tyler Technologies 2018</a:t>
            </a:r>
          </a:p>
        </p:txBody>
      </p:sp>
      <p:pic>
        <p:nvPicPr>
          <p:cNvPr id="10" name="Picture 3"/>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
        <p:nvSpPr>
          <p:cNvPr id="17" name="Rectangle 16"/>
          <p:cNvSpPr/>
          <p:nvPr userDrawn="1"/>
        </p:nvSpPr>
        <p:spPr bwMode="auto">
          <a:xfrm>
            <a:off x="0" y="1792979"/>
            <a:ext cx="9144000" cy="1557543"/>
          </a:xfrm>
          <a:prstGeom prst="rect">
            <a:avLst/>
          </a:prstGeom>
          <a:solidFill>
            <a:schemeClr val="accent2">
              <a:lumMod val="20000"/>
              <a:lumOff val="80000"/>
              <a:alpha val="52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18" name="Title 1"/>
          <p:cNvSpPr>
            <a:spLocks noGrp="1"/>
          </p:cNvSpPr>
          <p:nvPr>
            <p:ph type="ctrTitle" hasCustomPrompt="1"/>
          </p:nvPr>
        </p:nvSpPr>
        <p:spPr>
          <a:xfrm>
            <a:off x="4075611" y="1710712"/>
            <a:ext cx="4929998" cy="857250"/>
          </a:xfrm>
          <a:prstGeom prst="rect">
            <a:avLst/>
          </a:prstGeom>
        </p:spPr>
        <p:txBody>
          <a:bodyPr lIns="0" tIns="0" rIns="0" bIns="0" anchor="b" anchorCtr="0">
            <a:normAutofit/>
          </a:bodyPr>
          <a:lstStyle>
            <a:lvl1pPr marL="0" indent="0" algn="l" defTabSz="457200" rtl="0" eaLnBrk="1" latinLnBrk="0" hangingPunct="1">
              <a:spcBef>
                <a:spcPct val="0"/>
              </a:spcBef>
              <a:buNone/>
              <a:defRPr lang="en-US" sz="2000" b="1" kern="1200" dirty="0">
                <a:solidFill>
                  <a:schemeClr val="tx2"/>
                </a:solidFill>
                <a:latin typeface="Tahoma" pitchFamily="34" charset="0"/>
                <a:ea typeface="+mj-ea"/>
                <a:cs typeface="Tahoma" pitchFamily="34" charset="0"/>
              </a:defRPr>
            </a:lvl1pPr>
          </a:lstStyle>
          <a:p>
            <a:r>
              <a:rPr lang="en-US" dirty="0"/>
              <a:t>Title Goes Here</a:t>
            </a:r>
          </a:p>
        </p:txBody>
      </p:sp>
      <p:sp>
        <p:nvSpPr>
          <p:cNvPr id="19" name="Subtitle 2"/>
          <p:cNvSpPr>
            <a:spLocks noGrp="1"/>
          </p:cNvSpPr>
          <p:nvPr>
            <p:ph type="subTitle" idx="1" hasCustomPrompt="1"/>
          </p:nvPr>
        </p:nvSpPr>
        <p:spPr bwMode="blackGray">
          <a:xfrm>
            <a:off x="4069195" y="2646845"/>
            <a:ext cx="4911266" cy="621410"/>
          </a:xfrm>
          <a:prstGeom prst="rect">
            <a:avLst/>
          </a:prstGeom>
        </p:spPr>
        <p:txBody>
          <a:bodyPr lIns="0" tIns="0" rIns="0" bIns="0" anchor="t" anchorCtr="0">
            <a:normAutofit/>
          </a:bodyPr>
          <a:lstStyle>
            <a:lvl1pPr marL="0" marR="0" indent="0" algn="l" defTabSz="457200" rtl="0" eaLnBrk="1" fontAlgn="auto" latinLnBrk="0" hangingPunct="1">
              <a:lnSpc>
                <a:spcPct val="100000"/>
              </a:lnSpc>
              <a:spcBef>
                <a:spcPts val="1200"/>
              </a:spcBef>
              <a:spcAft>
                <a:spcPts val="0"/>
              </a:spcAft>
              <a:buClr>
                <a:schemeClr val="accent3"/>
              </a:buClr>
              <a:buSzTx/>
              <a:buFont typeface="Arial"/>
              <a:buNone/>
              <a:tabLst/>
              <a:defRPr lang="en-US" sz="1200" kern="1200" baseline="0" dirty="0" smtClean="0">
                <a:solidFill>
                  <a:schemeClr val="tx2"/>
                </a:solidFill>
                <a:latin typeface="Tahoma"/>
                <a:ea typeface="+mn-e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cxnSp>
        <p:nvCxnSpPr>
          <p:cNvPr id="21" name="Straight Connector 20"/>
          <p:cNvCxnSpPr/>
          <p:nvPr userDrawn="1"/>
        </p:nvCxnSpPr>
        <p:spPr bwMode="auto">
          <a:xfrm>
            <a:off x="3833950" y="2039159"/>
            <a:ext cx="0" cy="1065183"/>
          </a:xfrm>
          <a:prstGeom prst="line">
            <a:avLst/>
          </a:prstGeom>
          <a:solidFill>
            <a:schemeClr val="accent2"/>
          </a:solidFill>
          <a:ln w="6350" cap="sq" cmpd="sng" algn="ctr">
            <a:solidFill>
              <a:schemeClr val="bg1">
                <a:lumMod val="65000"/>
              </a:schemeClr>
            </a:solidFill>
            <a:prstDash val="solid"/>
            <a:round/>
            <a:headEnd type="none" w="sm" len="sm"/>
            <a:tailEnd type="none" w="sm" len="sm"/>
          </a:ln>
          <a:effectLst/>
        </p:spPr>
      </p:cxn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65370" y="2086506"/>
            <a:ext cx="3120540" cy="970489"/>
          </a:xfrm>
          <a:prstGeom prst="rect">
            <a:avLst/>
          </a:prstGeom>
          <a:effectLst>
            <a:glow rad="825500">
              <a:schemeClr val="bg1">
                <a:alpha val="70000"/>
              </a:schemeClr>
            </a:glow>
          </a:effectLst>
        </p:spPr>
      </p:pic>
    </p:spTree>
    <p:extLst>
      <p:ext uri="{BB962C8B-B14F-4D97-AF65-F5344CB8AC3E}">
        <p14:creationId xmlns:p14="http://schemas.microsoft.com/office/powerpoint/2010/main" val="94676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DATA - Title &amp; Content">
    <p:spTree>
      <p:nvGrpSpPr>
        <p:cNvPr id="1" name=""/>
        <p:cNvGrpSpPr/>
        <p:nvPr/>
      </p:nvGrpSpPr>
      <p:grpSpPr>
        <a:xfrm>
          <a:off x="0" y="0"/>
          <a:ext cx="0" cy="0"/>
          <a:chOff x="0" y="0"/>
          <a:chExt cx="0" cy="0"/>
        </a:xfrm>
      </p:grpSpPr>
      <p:sp>
        <p:nvSpPr>
          <p:cNvPr id="14"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5"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ext uri="{BB962C8B-B14F-4D97-AF65-F5344CB8AC3E}">
        <p14:creationId xmlns:p14="http://schemas.microsoft.com/office/powerpoint/2010/main" val="113491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TA - Title &amp; Content">
    <p:spTree>
      <p:nvGrpSpPr>
        <p:cNvPr id="1" name=""/>
        <p:cNvGrpSpPr/>
        <p:nvPr/>
      </p:nvGrpSpPr>
      <p:grpSpPr>
        <a:xfrm>
          <a:off x="0" y="0"/>
          <a:ext cx="0" cy="0"/>
          <a:chOff x="0" y="0"/>
          <a:chExt cx="0" cy="0"/>
        </a:xfrm>
      </p:grpSpPr>
      <p:sp>
        <p:nvSpPr>
          <p:cNvPr id="14"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5"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TA - Side Imag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5140325" y="818009"/>
            <a:ext cx="3698110" cy="3418500"/>
          </a:xfrm>
          <a:prstGeom prst="rect">
            <a:avLst/>
          </a:prstGeom>
        </p:spPr>
        <p:txBody>
          <a:bodyPr anchor="ctr"/>
          <a:lstStyle>
            <a:lvl1pPr marL="0" indent="0" algn="ctr">
              <a:buNone/>
              <a:defRPr sz="2000">
                <a:solidFill>
                  <a:schemeClr val="tx1">
                    <a:lumMod val="75000"/>
                    <a:lumOff val="25000"/>
                  </a:schemeClr>
                </a:solidFill>
                <a:latin typeface="Tahoma" charset="0"/>
                <a:ea typeface="Tahoma" charset="0"/>
                <a:cs typeface="Tahoma" charset="0"/>
              </a:defRPr>
            </a:lvl1pPr>
          </a:lstStyle>
          <a:p>
            <a:r>
              <a:rPr lang="en-US"/>
              <a:t>Drag picture to placeholder or click icon to add</a:t>
            </a:r>
          </a:p>
        </p:txBody>
      </p:sp>
      <p:sp>
        <p:nvSpPr>
          <p:cNvPr id="17" name="Text Placeholder 3"/>
          <p:cNvSpPr>
            <a:spLocks noGrp="1"/>
          </p:cNvSpPr>
          <p:nvPr>
            <p:ph type="body" sz="quarter" idx="10"/>
          </p:nvPr>
        </p:nvSpPr>
        <p:spPr>
          <a:xfrm>
            <a:off x="444137" y="818009"/>
            <a:ext cx="4539343"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8"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TA - Comparison">
    <p:spTree>
      <p:nvGrpSpPr>
        <p:cNvPr id="1" name=""/>
        <p:cNvGrpSpPr/>
        <p:nvPr/>
      </p:nvGrpSpPr>
      <p:grpSpPr>
        <a:xfrm>
          <a:off x="0" y="0"/>
          <a:ext cx="0" cy="0"/>
          <a:chOff x="0" y="0"/>
          <a:chExt cx="0" cy="0"/>
        </a:xfrm>
      </p:grpSpPr>
      <p:sp>
        <p:nvSpPr>
          <p:cNvPr id="14" name="Text Placeholder 3"/>
          <p:cNvSpPr>
            <a:spLocks noGrp="1"/>
          </p:cNvSpPr>
          <p:nvPr>
            <p:ph type="body" sz="quarter" idx="11"/>
          </p:nvPr>
        </p:nvSpPr>
        <p:spPr>
          <a:xfrm>
            <a:off x="4609930" y="818009"/>
            <a:ext cx="4228505" cy="3550065"/>
          </a:xfrm>
          <a:prstGeom prst="rect">
            <a:avLst/>
          </a:prstGeom>
        </p:spPr>
        <p:txBody>
          <a:bodyPr vert="horz" anchor="ctr"/>
          <a:lstStyle>
            <a:lvl1pPr>
              <a:defRPr lang="en-US" sz="1800" dirty="0" smtClean="0">
                <a:solidFill>
                  <a:schemeClr val="tx1">
                    <a:lumMod val="65000"/>
                    <a:lumOff val="35000"/>
                  </a:schemeClr>
                </a:solidFill>
                <a:latin typeface="Tahoma"/>
                <a:cs typeface="Tahoma"/>
              </a:defRPr>
            </a:lvl1pPr>
            <a:lvl2pPr>
              <a:defRPr lang="en-US" sz="1600" dirty="0" smtClean="0">
                <a:solidFill>
                  <a:schemeClr val="tx1">
                    <a:lumMod val="65000"/>
                    <a:lumOff val="35000"/>
                  </a:schemeClr>
                </a:solidFill>
                <a:latin typeface="Tahoma"/>
                <a:cs typeface="Tahoma"/>
              </a:defRPr>
            </a:lvl2pPr>
          </a:lstStyle>
          <a:p>
            <a:pPr marL="0" lvl="0" indent="0">
              <a:lnSpc>
                <a:spcPct val="100000"/>
              </a:lnSpc>
              <a:spcBef>
                <a:spcPts val="0"/>
              </a:spcBef>
              <a:spcAft>
                <a:spcPts val="1200"/>
              </a:spcAft>
              <a:buClr>
                <a:srgbClr val="8F9B49"/>
              </a:buClr>
              <a:buFont typeface="Arial" charset="0"/>
              <a:buNone/>
            </a:pPr>
            <a:r>
              <a:rPr lang="en-US" dirty="0"/>
              <a:t>Click to edit Master text styles</a:t>
            </a:r>
          </a:p>
          <a:p>
            <a:pPr marL="457200" lvl="1" indent="-182880">
              <a:lnSpc>
                <a:spcPct val="100000"/>
              </a:lnSpc>
              <a:spcBef>
                <a:spcPts val="0"/>
              </a:spcBef>
              <a:spcAft>
                <a:spcPts val="1200"/>
              </a:spcAft>
              <a:buClr>
                <a:schemeClr val="tx1">
                  <a:lumMod val="75000"/>
                  <a:lumOff val="25000"/>
                </a:schemeClr>
              </a:buClr>
              <a:buFont typeface="Arial" charset="0"/>
              <a:buChar char="•"/>
            </a:pPr>
            <a:r>
              <a:rPr lang="en-US" dirty="0"/>
              <a:t>Second level</a:t>
            </a:r>
          </a:p>
        </p:txBody>
      </p:sp>
      <p:sp>
        <p:nvSpPr>
          <p:cNvPr id="15" name="Text Placeholder 3"/>
          <p:cNvSpPr>
            <a:spLocks noGrp="1"/>
          </p:cNvSpPr>
          <p:nvPr>
            <p:ph type="body" sz="quarter" idx="10"/>
          </p:nvPr>
        </p:nvSpPr>
        <p:spPr>
          <a:xfrm>
            <a:off x="444138" y="818009"/>
            <a:ext cx="3860228"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9"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TA - Header and Footer Only">
    <p:spTree>
      <p:nvGrpSpPr>
        <p:cNvPr id="1" name=""/>
        <p:cNvGrpSpPr/>
        <p:nvPr/>
      </p:nvGrpSpPr>
      <p:grpSpPr>
        <a:xfrm>
          <a:off x="0" y="0"/>
          <a:ext cx="0" cy="0"/>
          <a:chOff x="0" y="0"/>
          <a:chExt cx="0" cy="0"/>
        </a:xfrm>
      </p:grpSpPr>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TA - Chart">
    <p:spTree>
      <p:nvGrpSpPr>
        <p:cNvPr id="1" name=""/>
        <p:cNvGrpSpPr/>
        <p:nvPr/>
      </p:nvGrpSpPr>
      <p:grpSpPr>
        <a:xfrm>
          <a:off x="0" y="0"/>
          <a:ext cx="0" cy="0"/>
          <a:chOff x="0" y="0"/>
          <a:chExt cx="0" cy="0"/>
        </a:xfrm>
      </p:grpSpPr>
      <p:sp>
        <p:nvSpPr>
          <p:cNvPr id="5" name="Chart Placeholder 4"/>
          <p:cNvSpPr>
            <a:spLocks noGrp="1"/>
          </p:cNvSpPr>
          <p:nvPr>
            <p:ph type="chart" sz="quarter" idx="10"/>
          </p:nvPr>
        </p:nvSpPr>
        <p:spPr>
          <a:xfrm>
            <a:off x="273050" y="958108"/>
            <a:ext cx="8566150" cy="3261468"/>
          </a:xfrm>
          <a:prstGeom prst="rect">
            <a:avLst/>
          </a:prstGeom>
        </p:spPr>
        <p:txBody>
          <a:bodyPr/>
          <a:lstStyle>
            <a:lvl1pPr marL="0" indent="0" algn="ctr">
              <a:buNone/>
              <a:defRPr sz="2400">
                <a:solidFill>
                  <a:schemeClr val="tx1">
                    <a:lumMod val="75000"/>
                    <a:lumOff val="25000"/>
                  </a:schemeClr>
                </a:solidFill>
                <a:latin typeface="Tahoma" charset="0"/>
                <a:ea typeface="Tahoma" charset="0"/>
                <a:cs typeface="Tahoma" charset="0"/>
              </a:defRPr>
            </a:lvl1pPr>
          </a:lstStyle>
          <a:p>
            <a:r>
              <a:rPr lang="en-US"/>
              <a:t>Click icon to add chart</a:t>
            </a:r>
            <a:endParaRPr lang="en-US" dirty="0"/>
          </a:p>
        </p:txBody>
      </p:sp>
      <p:sp>
        <p:nvSpPr>
          <p:cNvPr id="15"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TA - Table">
    <p:spTree>
      <p:nvGrpSpPr>
        <p:cNvPr id="1" name=""/>
        <p:cNvGrpSpPr/>
        <p:nvPr/>
      </p:nvGrpSpPr>
      <p:grpSpPr>
        <a:xfrm>
          <a:off x="0" y="0"/>
          <a:ext cx="0" cy="0"/>
          <a:chOff x="0" y="0"/>
          <a:chExt cx="0" cy="0"/>
        </a:xfrm>
      </p:grpSpPr>
      <p:sp>
        <p:nvSpPr>
          <p:cNvPr id="6" name="Table Placeholder 5"/>
          <p:cNvSpPr>
            <a:spLocks noGrp="1"/>
          </p:cNvSpPr>
          <p:nvPr>
            <p:ph type="tbl" sz="quarter" idx="10"/>
          </p:nvPr>
        </p:nvSpPr>
        <p:spPr>
          <a:xfrm>
            <a:off x="273050" y="1038498"/>
            <a:ext cx="8566150" cy="3220766"/>
          </a:xfrm>
          <a:prstGeom prst="rect">
            <a:avLst/>
          </a:prstGeom>
        </p:spPr>
        <p:txBody>
          <a:bodyPr/>
          <a:lstStyle>
            <a:lvl1pPr marL="0" indent="0" algn="ctr">
              <a:buNone/>
              <a:defRPr sz="2400">
                <a:solidFill>
                  <a:schemeClr val="tx1">
                    <a:lumMod val="75000"/>
                    <a:lumOff val="25000"/>
                  </a:schemeClr>
                </a:solidFill>
                <a:latin typeface="Tahoma" charset="0"/>
                <a:ea typeface="Tahoma" charset="0"/>
                <a:cs typeface="Tahoma" charset="0"/>
              </a:defRPr>
            </a:lvl1pPr>
          </a:lstStyle>
          <a:p>
            <a:r>
              <a:rPr lang="en-US"/>
              <a:t>Click icon to add table</a:t>
            </a:r>
          </a:p>
        </p:txBody>
      </p:sp>
      <p:sp>
        <p:nvSpPr>
          <p:cNvPr id="15"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ATA - Blank">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userDrawn="1"/>
        </p:nvSpPr>
        <p:spPr bwMode="auto">
          <a:xfrm>
            <a:off x="0" y="0"/>
            <a:ext cx="9144000" cy="5143500"/>
          </a:xfrm>
          <a:prstGeom prst="rect">
            <a:avLst/>
          </a:prstGeom>
          <a:solidFill>
            <a:schemeClr val="bg2">
              <a:alpha val="19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4"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2018</a:t>
            </a:r>
          </a:p>
        </p:txBody>
      </p:sp>
      <p:sp>
        <p:nvSpPr>
          <p:cNvPr id="5" name="Title 4"/>
          <p:cNvSpPr>
            <a:spLocks noGrp="1"/>
          </p:cNvSpPr>
          <p:nvPr>
            <p:ph type="title"/>
          </p:nvPr>
        </p:nvSpPr>
        <p:spPr>
          <a:xfrm>
            <a:off x="289621" y="-758620"/>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 Connect 2019">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Rectangle 15"/>
          <p:cNvSpPr/>
          <p:nvPr userDrawn="1"/>
        </p:nvSpPr>
        <p:spPr bwMode="auto">
          <a:xfrm>
            <a:off x="0" y="0"/>
            <a:ext cx="9144000" cy="5143500"/>
          </a:xfrm>
          <a:prstGeom prst="rect">
            <a:avLst/>
          </a:prstGeom>
          <a:solidFill>
            <a:schemeClr val="bg1">
              <a:alpha val="67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17"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Tahoma"/>
                <a:ea typeface="+mn-ea"/>
                <a:cs typeface="Tahoma"/>
              </a:rPr>
              <a:t>© Tyler Technologies 2018</a:t>
            </a:r>
          </a:p>
        </p:txBody>
      </p:sp>
      <p:sp>
        <p:nvSpPr>
          <p:cNvPr id="14"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5"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6024272" y="1750422"/>
            <a:ext cx="4532557" cy="4532557"/>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pic>
        <p:nvPicPr>
          <p:cNvPr id="18"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 Connect 2019 Mesh">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Rectangle 13"/>
          <p:cNvSpPr/>
          <p:nvPr userDrawn="1"/>
        </p:nvSpPr>
        <p:spPr bwMode="auto">
          <a:xfrm>
            <a:off x="0" y="3494161"/>
            <a:ext cx="9144000" cy="681805"/>
          </a:xfrm>
          <a:prstGeom prst="rect">
            <a:avLst/>
          </a:prstGeom>
          <a:solidFill>
            <a:srgbClr val="002840">
              <a:alpha val="81000"/>
            </a:srgb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5" name="Title 1"/>
          <p:cNvSpPr>
            <a:spLocks noGrp="1"/>
          </p:cNvSpPr>
          <p:nvPr>
            <p:ph type="ctrTitle" hasCustomPrompt="1"/>
          </p:nvPr>
        </p:nvSpPr>
        <p:spPr>
          <a:xfrm>
            <a:off x="257992" y="3528245"/>
            <a:ext cx="8628016" cy="615065"/>
          </a:xfrm>
          <a:prstGeom prst="rect">
            <a:avLst/>
          </a:prstGeom>
        </p:spPr>
        <p:txBody>
          <a:bodyPr lIns="0" tIns="0" rIns="0" bIns="0" anchor="ctr" anchorCtr="0">
            <a:noAutofit/>
          </a:bodyPr>
          <a:lstStyle>
            <a:lvl1pPr marL="0" indent="0" algn="ctr" defTabSz="457200" rtl="0" eaLnBrk="1" latinLnBrk="0" hangingPunct="1">
              <a:spcBef>
                <a:spcPct val="0"/>
              </a:spcBef>
              <a:buNone/>
              <a:defRPr lang="en-US" sz="3200" b="1" kern="1200" baseline="0" dirty="0">
                <a:solidFill>
                  <a:schemeClr val="bg1"/>
                </a:solidFill>
                <a:effectLst>
                  <a:outerShdw blurRad="254000" dist="152400" dir="2700000" algn="tl" rotWithShape="0">
                    <a:prstClr val="black">
                      <a:alpha val="8000"/>
                    </a:prstClr>
                  </a:outerShdw>
                </a:effectLst>
                <a:latin typeface="Tahoma" pitchFamily="34" charset="0"/>
                <a:ea typeface="+mj-ea"/>
                <a:cs typeface="Tahoma" pitchFamily="34" charset="0"/>
              </a:defRPr>
            </a:lvl1pPr>
          </a:lstStyle>
          <a:p>
            <a:r>
              <a:rPr lang="en-US" dirty="0"/>
              <a:t>Title</a:t>
            </a:r>
          </a:p>
        </p:txBody>
      </p: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2018</a:t>
            </a:r>
          </a:p>
        </p:txBody>
      </p:sp>
      <p:pic>
        <p:nvPicPr>
          <p:cNvPr id="12" name="Picture 3"/>
          <p:cNvPicPr>
            <a:picLocks noChangeAspect="1" noChangeArrowheads="1"/>
          </p:cNvPicPr>
          <p:nvPr userDrawn="1"/>
        </p:nvPicPr>
        <p:blipFill>
          <a:blip r:embed="rId3">
            <a:biLevel thresh="25000"/>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5055" y="269648"/>
            <a:ext cx="4513891" cy="140381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 Table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51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65000"/>
                  </a:schemeClr>
                </a:solidFill>
                <a:effectLst/>
                <a:uLnTx/>
                <a:uFillTx/>
                <a:latin typeface="Tahoma"/>
                <a:ea typeface="+mn-ea"/>
                <a:cs typeface="Tahoma"/>
              </a:rPr>
              <a:t>© Tyler Technologies 2018</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
        <p:nvSpPr>
          <p:cNvPr id="15"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 Trainin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47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2018</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
        <p:nvSpPr>
          <p:cNvPr id="15"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 Analytics Table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23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2018</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
        <p:nvSpPr>
          <p:cNvPr id="15"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 Tyler Block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41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2018</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
        <p:nvSpPr>
          <p:cNvPr id="15"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 Cloud Shared SaaS Daa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24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95000"/>
                  </a:schemeClr>
                </a:solidFill>
                <a:effectLst/>
                <a:uLnTx/>
                <a:uFillTx/>
                <a:latin typeface="Tahoma"/>
                <a:ea typeface="+mn-ea"/>
                <a:cs typeface="Tahoma"/>
              </a:rPr>
              <a:t>© Tyler Technologies 2018</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
        <p:nvSpPr>
          <p:cNvPr id="15"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 PC Keyboar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54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2018</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
        <p:nvSpPr>
          <p:cNvPr id="15"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 Data Table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43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2018 ̑</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
        <p:nvSpPr>
          <p:cNvPr id="15"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 Phone Suppor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23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2018</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
        <p:nvSpPr>
          <p:cNvPr id="15"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 Mobile Devic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49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2018</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
        <p:nvSpPr>
          <p:cNvPr id="15"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yler 2018 Title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715163" y="1451934"/>
            <a:ext cx="6425214" cy="857250"/>
          </a:xfrm>
          <a:prstGeom prst="rect">
            <a:avLst/>
          </a:prstGeom>
        </p:spPr>
        <p:txBody>
          <a:bodyPr lIns="0" tIns="0" rIns="0" bIns="0" anchor="ctr" anchorCtr="0">
            <a:normAutofit/>
          </a:bodyPr>
          <a:lstStyle>
            <a:lvl1pPr marL="0" indent="0" algn="l" defTabSz="457200" rtl="0" eaLnBrk="1" latinLnBrk="0" hangingPunct="1">
              <a:spcBef>
                <a:spcPct val="0"/>
              </a:spcBef>
              <a:buNone/>
              <a:defRPr lang="en-US" sz="2400" b="1" kern="1200" dirty="0">
                <a:solidFill>
                  <a:schemeClr val="tx2"/>
                </a:solidFill>
                <a:latin typeface="Tahoma" pitchFamily="34" charset="0"/>
                <a:ea typeface="+mj-ea"/>
                <a:cs typeface="Tahoma" pitchFamily="34" charset="0"/>
              </a:defRPr>
            </a:lvl1pPr>
          </a:lstStyle>
          <a:p>
            <a:r>
              <a:rPr lang="en-US" dirty="0"/>
              <a:t>Title Goes Here</a:t>
            </a:r>
          </a:p>
        </p:txBody>
      </p:sp>
      <p:sp>
        <p:nvSpPr>
          <p:cNvPr id="6" name="Subtitle 2"/>
          <p:cNvSpPr>
            <a:spLocks noGrp="1"/>
          </p:cNvSpPr>
          <p:nvPr>
            <p:ph type="subTitle" idx="1" hasCustomPrompt="1"/>
          </p:nvPr>
        </p:nvSpPr>
        <p:spPr bwMode="blackGray">
          <a:xfrm>
            <a:off x="715163" y="2388067"/>
            <a:ext cx="6400800" cy="621410"/>
          </a:xfrm>
          <a:prstGeom prst="rect">
            <a:avLst/>
          </a:prstGeom>
        </p:spPr>
        <p:txBody>
          <a:bodyPr lIns="0" tIns="0" rIns="0" bIns="0" anchor="t" anchorCtr="0">
            <a:normAutofit/>
          </a:bodyPr>
          <a:lstStyle>
            <a:lvl1pPr marL="0" marR="0" indent="0" algn="l" defTabSz="457200" rtl="0" eaLnBrk="1" fontAlgn="auto" latinLnBrk="0" hangingPunct="1">
              <a:lnSpc>
                <a:spcPct val="100000"/>
              </a:lnSpc>
              <a:spcBef>
                <a:spcPts val="1200"/>
              </a:spcBef>
              <a:spcAft>
                <a:spcPts val="0"/>
              </a:spcAft>
              <a:buClr>
                <a:schemeClr val="accent3"/>
              </a:buClr>
              <a:buSzTx/>
              <a:buFont typeface="Arial"/>
              <a:buNone/>
              <a:tabLst/>
              <a:defRPr lang="en-US" sz="1400" kern="1200" baseline="0" dirty="0" smtClean="0">
                <a:solidFill>
                  <a:schemeClr val="tx2"/>
                </a:solidFill>
                <a:latin typeface="Tahoma"/>
                <a:ea typeface="+mn-e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Title - Date</a:t>
            </a:r>
          </a:p>
        </p:txBody>
      </p:sp>
      <p:pic>
        <p:nvPicPr>
          <p:cNvPr id="10" name="Picture 9" descr="header.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flipH="1">
            <a:off x="0" y="3793009"/>
            <a:ext cx="9144000" cy="1350491"/>
          </a:xfrm>
          <a:prstGeom prst="rect">
            <a:avLst/>
          </a:prstGeom>
        </p:spPr>
      </p:pic>
      <p:pic>
        <p:nvPicPr>
          <p:cNvPr id="4"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27122" y="3072308"/>
            <a:ext cx="1648373" cy="569066"/>
          </a:xfrm>
          <a:prstGeom prst="rect">
            <a:avLst/>
          </a:prstGeom>
          <a:noFill/>
        </p:spPr>
      </p:pic>
      <p:pic>
        <p:nvPicPr>
          <p:cNvPr id="11" name="Picture 10" descr="header.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rot="10800000" flipH="1">
            <a:off x="0" y="0"/>
            <a:ext cx="9144000" cy="1350491"/>
          </a:xfrm>
          <a:prstGeom prst="rect">
            <a:avLst/>
          </a:prstGeom>
        </p:spPr>
      </p:pic>
    </p:spTree>
    <p:extLst>
      <p:ext uri="{BB962C8B-B14F-4D97-AF65-F5344CB8AC3E}">
        <p14:creationId xmlns:p14="http://schemas.microsoft.com/office/powerpoint/2010/main" val="593727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ANIMATED - Connect 2019 Blue Blur">
    <p:spTree>
      <p:nvGrpSpPr>
        <p:cNvPr id="1" name=""/>
        <p:cNvGrpSpPr/>
        <p:nvPr/>
      </p:nvGrpSpPr>
      <p:grpSpPr>
        <a:xfrm>
          <a:off x="0" y="0"/>
          <a:ext cx="0" cy="0"/>
          <a:chOff x="0" y="0"/>
          <a:chExt cx="0" cy="0"/>
        </a:xfrm>
      </p:grpSpPr>
      <p:pic>
        <p:nvPicPr>
          <p:cNvPr id="4" name="blue sm.mp4">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588"/>
            <a:ext cx="9144000" cy="5138737"/>
          </a:xfrm>
          <a:prstGeom prst="rect">
            <a:avLst/>
          </a:prstGeom>
        </p:spPr>
      </p:pic>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2018</a:t>
            </a:r>
          </a:p>
        </p:txBody>
      </p:sp>
      <p:pic>
        <p:nvPicPr>
          <p:cNvPr id="10" name="Picture 3"/>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
        <p:nvSpPr>
          <p:cNvPr id="17" name="Rectangle 16"/>
          <p:cNvSpPr/>
          <p:nvPr userDrawn="1"/>
        </p:nvSpPr>
        <p:spPr bwMode="auto">
          <a:xfrm>
            <a:off x="0" y="1792979"/>
            <a:ext cx="9144000" cy="1557543"/>
          </a:xfrm>
          <a:prstGeom prst="rect">
            <a:avLst/>
          </a:prstGeom>
          <a:solidFill>
            <a:schemeClr val="bg1">
              <a:alpha val="38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18" name="Title 1"/>
          <p:cNvSpPr>
            <a:spLocks noGrp="1"/>
          </p:cNvSpPr>
          <p:nvPr>
            <p:ph type="ctrTitle" hasCustomPrompt="1"/>
          </p:nvPr>
        </p:nvSpPr>
        <p:spPr>
          <a:xfrm>
            <a:off x="4075611" y="1710712"/>
            <a:ext cx="4929998" cy="857250"/>
          </a:xfrm>
          <a:prstGeom prst="rect">
            <a:avLst/>
          </a:prstGeom>
        </p:spPr>
        <p:txBody>
          <a:bodyPr lIns="0" tIns="0" rIns="0" bIns="0" anchor="b" anchorCtr="0">
            <a:normAutofit/>
          </a:bodyPr>
          <a:lstStyle>
            <a:lvl1pPr marL="0" indent="0" algn="l" defTabSz="457200" rtl="0" eaLnBrk="1" latinLnBrk="0" hangingPunct="1">
              <a:spcBef>
                <a:spcPct val="0"/>
              </a:spcBef>
              <a:buNone/>
              <a:defRPr lang="en-US" sz="2000" b="1" kern="1200" dirty="0">
                <a:solidFill>
                  <a:schemeClr val="tx2"/>
                </a:solidFill>
                <a:latin typeface="Tahoma" pitchFamily="34" charset="0"/>
                <a:ea typeface="+mj-ea"/>
                <a:cs typeface="Tahoma" pitchFamily="34" charset="0"/>
              </a:defRPr>
            </a:lvl1pPr>
          </a:lstStyle>
          <a:p>
            <a:r>
              <a:rPr lang="en-US" dirty="0"/>
              <a:t>Title Goes Here</a:t>
            </a:r>
          </a:p>
        </p:txBody>
      </p:sp>
      <p:sp>
        <p:nvSpPr>
          <p:cNvPr id="19" name="Subtitle 2"/>
          <p:cNvSpPr>
            <a:spLocks noGrp="1"/>
          </p:cNvSpPr>
          <p:nvPr>
            <p:ph type="subTitle" idx="1" hasCustomPrompt="1"/>
          </p:nvPr>
        </p:nvSpPr>
        <p:spPr bwMode="blackGray">
          <a:xfrm>
            <a:off x="4069195" y="2646845"/>
            <a:ext cx="4911266" cy="621410"/>
          </a:xfrm>
          <a:prstGeom prst="rect">
            <a:avLst/>
          </a:prstGeom>
        </p:spPr>
        <p:txBody>
          <a:bodyPr lIns="0" tIns="0" rIns="0" bIns="0" anchor="t" anchorCtr="0">
            <a:normAutofit/>
          </a:bodyPr>
          <a:lstStyle>
            <a:lvl1pPr marL="0" marR="0" indent="0" algn="l" defTabSz="457200" rtl="0" eaLnBrk="1" fontAlgn="auto" latinLnBrk="0" hangingPunct="1">
              <a:lnSpc>
                <a:spcPct val="100000"/>
              </a:lnSpc>
              <a:spcBef>
                <a:spcPts val="1200"/>
              </a:spcBef>
              <a:spcAft>
                <a:spcPts val="0"/>
              </a:spcAft>
              <a:buClr>
                <a:schemeClr val="accent3"/>
              </a:buClr>
              <a:buSzTx/>
              <a:buFont typeface="Arial"/>
              <a:buNone/>
              <a:tabLst/>
              <a:defRPr lang="en-US" sz="1200" kern="1200" baseline="0" dirty="0" smtClean="0">
                <a:solidFill>
                  <a:schemeClr val="tx2"/>
                </a:solidFill>
                <a:latin typeface="Tahoma"/>
                <a:ea typeface="+mn-e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cxnSp>
        <p:nvCxnSpPr>
          <p:cNvPr id="21" name="Straight Connector 20"/>
          <p:cNvCxnSpPr/>
          <p:nvPr userDrawn="1"/>
        </p:nvCxnSpPr>
        <p:spPr bwMode="auto">
          <a:xfrm>
            <a:off x="3833950" y="2039159"/>
            <a:ext cx="0" cy="1065183"/>
          </a:xfrm>
          <a:prstGeom prst="line">
            <a:avLst/>
          </a:prstGeom>
          <a:solidFill>
            <a:schemeClr val="accent2"/>
          </a:solidFill>
          <a:ln w="6350" cap="sq" cmpd="sng" algn="ctr">
            <a:solidFill>
              <a:schemeClr val="bg1">
                <a:lumMod val="65000"/>
              </a:schemeClr>
            </a:solidFill>
            <a:prstDash val="solid"/>
            <a:round/>
            <a:headEnd type="none" w="sm" len="sm"/>
            <a:tailEnd type="none" w="sm" len="sm"/>
          </a:ln>
          <a:effectLst/>
        </p:spPr>
      </p:cxn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65370" y="2086506"/>
            <a:ext cx="3120540" cy="970489"/>
          </a:xfrm>
          <a:prstGeom prst="rect">
            <a:avLst/>
          </a:prstGeom>
          <a:effectLst>
            <a:glow rad="825500">
              <a:schemeClr val="bg1">
                <a:alpha val="70000"/>
              </a:schemeClr>
            </a:glow>
          </a:effectLst>
        </p:spPr>
      </p:pic>
    </p:spTree>
    <p:extLst>
      <p:ext uri="{BB962C8B-B14F-4D97-AF65-F5344CB8AC3E}">
        <p14:creationId xmlns:p14="http://schemas.microsoft.com/office/powerpoint/2010/main" val="381320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yler 2018 Section Slide">
    <p:spTree>
      <p:nvGrpSpPr>
        <p:cNvPr id="1" name=""/>
        <p:cNvGrpSpPr/>
        <p:nvPr/>
      </p:nvGrpSpPr>
      <p:grpSpPr>
        <a:xfrm>
          <a:off x="0" y="0"/>
          <a:ext cx="0" cy="0"/>
          <a:chOff x="0" y="0"/>
          <a:chExt cx="0" cy="0"/>
        </a:xfrm>
      </p:grpSpPr>
      <p:pic>
        <p:nvPicPr>
          <p:cNvPr id="2" name="Picture 1" descr="footer.jpg"/>
          <p:cNvPicPr>
            <a:picLocks noChangeAspect="1"/>
          </p:cNvPicPr>
          <p:nvPr userDrawn="1"/>
        </p:nvPicPr>
        <p:blipFill>
          <a:blip r:embed="rId2">
            <a:alphaModFix amt="55000"/>
            <a:extLst>
              <a:ext uri="{28A0092B-C50C-407E-A947-70E740481C1C}">
                <a14:useLocalDpi xmlns:a14="http://schemas.microsoft.com/office/drawing/2010/main" val="0"/>
              </a:ext>
            </a:extLst>
          </a:blip>
          <a:stretch>
            <a:fillRect/>
          </a:stretch>
        </p:blipFill>
        <p:spPr>
          <a:xfrm>
            <a:off x="0" y="561560"/>
            <a:ext cx="9144000" cy="1288284"/>
          </a:xfrm>
          <a:prstGeom prst="rect">
            <a:avLst/>
          </a:prstGeom>
        </p:spPr>
      </p:pic>
      <p:sp>
        <p:nvSpPr>
          <p:cNvPr id="5" name="Title 1"/>
          <p:cNvSpPr>
            <a:spLocks noGrp="1"/>
          </p:cNvSpPr>
          <p:nvPr>
            <p:ph type="ctrTitle" hasCustomPrompt="1"/>
          </p:nvPr>
        </p:nvSpPr>
        <p:spPr>
          <a:xfrm>
            <a:off x="715163" y="1562029"/>
            <a:ext cx="6425214" cy="857250"/>
          </a:xfrm>
          <a:prstGeom prst="rect">
            <a:avLst/>
          </a:prstGeom>
        </p:spPr>
        <p:txBody>
          <a:bodyPr lIns="0" tIns="0" rIns="0" bIns="0" anchor="ctr" anchorCtr="0">
            <a:normAutofit/>
          </a:bodyPr>
          <a:lstStyle>
            <a:lvl1pPr marL="0" indent="0" algn="l" defTabSz="457200" rtl="0" eaLnBrk="1" latinLnBrk="0" hangingPunct="1">
              <a:spcBef>
                <a:spcPct val="0"/>
              </a:spcBef>
              <a:buNone/>
              <a:defRPr lang="en-US" sz="2400" b="1" kern="1200" dirty="0">
                <a:solidFill>
                  <a:schemeClr val="tx2"/>
                </a:solidFill>
                <a:latin typeface="Tahoma" pitchFamily="34" charset="0"/>
                <a:ea typeface="+mj-ea"/>
                <a:cs typeface="Tahoma" pitchFamily="34" charset="0"/>
              </a:defRPr>
            </a:lvl1pPr>
          </a:lstStyle>
          <a:p>
            <a:r>
              <a:rPr lang="en-US" dirty="0"/>
              <a:t>Title Goes Here</a:t>
            </a:r>
          </a:p>
        </p:txBody>
      </p:sp>
      <p:pic>
        <p:nvPicPr>
          <p:cNvPr id="12" name="Picture 11" descr="footer.jpg"/>
          <p:cNvPicPr>
            <a:picLocks noChangeAspect="1"/>
          </p:cNvPicPr>
          <p:nvPr userDrawn="1"/>
        </p:nvPicPr>
        <p:blipFill>
          <a:blip r:embed="rId2">
            <a:alphaModFix amt="55000"/>
            <a:extLst>
              <a:ext uri="{28A0092B-C50C-407E-A947-70E740481C1C}">
                <a14:useLocalDpi xmlns:a14="http://schemas.microsoft.com/office/drawing/2010/main" val="0"/>
              </a:ext>
            </a:extLst>
          </a:blip>
          <a:stretch>
            <a:fillRect/>
          </a:stretch>
        </p:blipFill>
        <p:spPr>
          <a:xfrm rot="10800000">
            <a:off x="0" y="2825690"/>
            <a:ext cx="9144000" cy="1288284"/>
          </a:xfrm>
          <a:prstGeom prst="rect">
            <a:avLst/>
          </a:prstGeom>
        </p:spPr>
      </p:pic>
      <p:pic>
        <p:nvPicPr>
          <p:cNvPr id="4"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56486" y="3903636"/>
            <a:ext cx="1648373" cy="569066"/>
          </a:xfrm>
          <a:prstGeom prst="rect">
            <a:avLst/>
          </a:prstGeom>
          <a:noFill/>
        </p:spPr>
      </p:pic>
      <p:sp>
        <p:nvSpPr>
          <p:cNvPr id="6" name="Subtitle 2"/>
          <p:cNvSpPr>
            <a:spLocks noGrp="1"/>
          </p:cNvSpPr>
          <p:nvPr>
            <p:ph type="subTitle" idx="1" hasCustomPrompt="1"/>
          </p:nvPr>
        </p:nvSpPr>
        <p:spPr bwMode="blackGray">
          <a:xfrm>
            <a:off x="715163" y="2505528"/>
            <a:ext cx="6400800" cy="621410"/>
          </a:xfrm>
          <a:prstGeom prst="rect">
            <a:avLst/>
          </a:prstGeom>
        </p:spPr>
        <p:txBody>
          <a:bodyPr lIns="0" tIns="0" rIns="0" bIns="0" anchor="t" anchorCtr="0">
            <a:normAutofit/>
          </a:bodyPr>
          <a:lstStyle>
            <a:lvl1pPr marL="0" marR="0" indent="0" algn="l" defTabSz="457200" rtl="0" eaLnBrk="1" fontAlgn="auto" latinLnBrk="0" hangingPunct="1">
              <a:lnSpc>
                <a:spcPct val="100000"/>
              </a:lnSpc>
              <a:spcBef>
                <a:spcPts val="1200"/>
              </a:spcBef>
              <a:spcAft>
                <a:spcPts val="0"/>
              </a:spcAft>
              <a:buClr>
                <a:schemeClr val="accent3"/>
              </a:buClr>
              <a:buSzTx/>
              <a:buFont typeface="Arial"/>
              <a:buNone/>
              <a:tabLst/>
              <a:defRPr lang="en-US" sz="1400" kern="1200" baseline="0" dirty="0" smtClean="0">
                <a:solidFill>
                  <a:schemeClr val="tx2"/>
                </a:solidFill>
                <a:latin typeface="Tahoma"/>
                <a:ea typeface="+mn-e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 here</a:t>
            </a:r>
          </a:p>
        </p:txBody>
      </p:sp>
    </p:spTree>
    <p:extLst>
      <p:ext uri="{BB962C8B-B14F-4D97-AF65-F5344CB8AC3E}">
        <p14:creationId xmlns:p14="http://schemas.microsoft.com/office/powerpoint/2010/main" val="2757811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yler 2018 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2018</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lnSpc>
                <a:spcPct val="100000"/>
              </a:lnSpc>
              <a:buClr>
                <a:srgbClr val="8F9B49"/>
              </a:buClr>
              <a:defRPr sz="1800">
                <a:solidFill>
                  <a:schemeClr val="tx1">
                    <a:lumMod val="75000"/>
                    <a:lumOff val="25000"/>
                  </a:schemeClr>
                </a:solidFill>
                <a:latin typeface="Tahoma"/>
                <a:cs typeface="Tahoma"/>
              </a:defRPr>
            </a:lvl1pPr>
            <a:lvl2pPr>
              <a:lnSpc>
                <a:spcPct val="100000"/>
              </a:lnSpc>
              <a:buClr>
                <a:srgbClr val="8F9B49"/>
              </a:buCl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64758"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Tree>
    <p:extLst>
      <p:ext uri="{BB962C8B-B14F-4D97-AF65-F5344CB8AC3E}">
        <p14:creationId xmlns:p14="http://schemas.microsoft.com/office/powerpoint/2010/main" val="19475985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yler 2018 Imag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2018</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4" y="818009"/>
            <a:ext cx="4717740" cy="3550065"/>
          </a:xfrm>
          <a:prstGeom prst="rect">
            <a:avLst/>
          </a:prstGeom>
        </p:spPr>
        <p:txBody>
          <a:bodyPr vert="horz"/>
          <a:lstStyle>
            <a:lvl1pPr>
              <a:lnSpc>
                <a:spcPct val="100000"/>
              </a:lnSpc>
              <a:buClr>
                <a:srgbClr val="8F9B49"/>
              </a:buClr>
              <a:defRPr sz="1800">
                <a:solidFill>
                  <a:schemeClr val="tx1">
                    <a:lumMod val="75000"/>
                    <a:lumOff val="25000"/>
                  </a:schemeClr>
                </a:solidFill>
                <a:latin typeface="Tahoma"/>
                <a:cs typeface="Tahoma"/>
              </a:defRPr>
            </a:lvl1pPr>
            <a:lvl2pPr>
              <a:lnSpc>
                <a:spcPct val="100000"/>
              </a:lnSpc>
              <a:buClr>
                <a:srgbClr val="8F9B49"/>
              </a:buCl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64758"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
        <p:nvSpPr>
          <p:cNvPr id="3" name="Picture Placeholder 2"/>
          <p:cNvSpPr>
            <a:spLocks noGrp="1"/>
          </p:cNvSpPr>
          <p:nvPr>
            <p:ph type="pic" sz="quarter" idx="11"/>
          </p:nvPr>
        </p:nvSpPr>
        <p:spPr>
          <a:xfrm>
            <a:off x="5140325" y="818009"/>
            <a:ext cx="3698110" cy="3418500"/>
          </a:xfrm>
          <a:prstGeom prst="rect">
            <a:avLst/>
          </a:prstGeom>
        </p:spPr>
        <p:txBody>
          <a:bodyPr anchor="ctr"/>
          <a:lstStyle>
            <a:lvl1pPr marL="0" indent="0" algn="ctr">
              <a:buNone/>
              <a:defRPr sz="2000">
                <a:solidFill>
                  <a:schemeClr val="tx1">
                    <a:lumMod val="75000"/>
                    <a:lumOff val="25000"/>
                  </a:schemeClr>
                </a:solidFill>
                <a:latin typeface="Tahoma" charset="0"/>
                <a:ea typeface="Tahoma" charset="0"/>
                <a:cs typeface="Tahoma" charset="0"/>
              </a:defRPr>
            </a:lvl1pPr>
          </a:lstStyle>
          <a:p>
            <a:r>
              <a:rPr lang="en-US"/>
              <a:t>Click icon to add picture</a:t>
            </a:r>
          </a:p>
        </p:txBody>
      </p:sp>
    </p:spTree>
    <p:extLst>
      <p:ext uri="{BB962C8B-B14F-4D97-AF65-F5344CB8AC3E}">
        <p14:creationId xmlns:p14="http://schemas.microsoft.com/office/powerpoint/2010/main" val="23649093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yler 2018 Imag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9144000" cy="5143500"/>
          </a:xfrm>
          <a:prstGeom prst="rect">
            <a:avLst/>
          </a:prstGeom>
        </p:spPr>
        <p:txBody>
          <a:bodyPr anchor="t"/>
          <a:lstStyle>
            <a:lvl1pPr marL="0" indent="0" algn="ctr">
              <a:buNone/>
              <a:defRPr sz="2000">
                <a:solidFill>
                  <a:schemeClr val="tx1">
                    <a:lumMod val="75000"/>
                    <a:lumOff val="25000"/>
                  </a:schemeClr>
                </a:solidFill>
                <a:latin typeface="Tahoma" charset="0"/>
                <a:ea typeface="Tahoma" charset="0"/>
                <a:cs typeface="Tahoma" charset="0"/>
              </a:defRPr>
            </a:lvl1pPr>
          </a:lstStyle>
          <a:p>
            <a:r>
              <a:rPr lang="en-US"/>
              <a:t>Click icon to add picture</a:t>
            </a:r>
          </a:p>
        </p:txBody>
      </p:sp>
      <p:sp>
        <p:nvSpPr>
          <p:cNvPr id="5" name="Title 4"/>
          <p:cNvSpPr>
            <a:spLocks noGrp="1"/>
          </p:cNvSpPr>
          <p:nvPr>
            <p:ph type="title"/>
          </p:nvPr>
        </p:nvSpPr>
        <p:spPr>
          <a:xfrm>
            <a:off x="289621" y="2303282"/>
            <a:ext cx="8564758" cy="536936"/>
          </a:xfrm>
          <a:prstGeom prst="rect">
            <a:avLst/>
          </a:prstGeom>
        </p:spPr>
        <p:txBody>
          <a:bodyPr vert="horz" anchor="ctr"/>
          <a:lstStyle>
            <a:lvl1pPr algn="ctr">
              <a:defRPr sz="30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4333008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yler 2018 2line Header Footer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2018</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30665"/>
            <a:ext cx="8552291" cy="3537410"/>
          </a:xfrm>
          <a:prstGeom prst="rect">
            <a:avLst/>
          </a:prstGeom>
        </p:spPr>
        <p:txBody>
          <a:bodyPr vert="horz"/>
          <a:lstStyle>
            <a:lvl1pPr>
              <a:lnSpc>
                <a:spcPct val="100000"/>
              </a:lnSpc>
              <a:buClr>
                <a:srgbClr val="8F9B49"/>
              </a:buClr>
              <a:defRPr sz="1800">
                <a:solidFill>
                  <a:schemeClr val="tx1">
                    <a:lumMod val="75000"/>
                    <a:lumOff val="25000"/>
                  </a:schemeClr>
                </a:solidFill>
                <a:latin typeface="Tahoma"/>
                <a:cs typeface="Tahoma"/>
              </a:defRPr>
            </a:lvl1pPr>
            <a:lvl2pPr>
              <a:lnSpc>
                <a:spcPct val="100000"/>
              </a:lnSpc>
              <a:buClr>
                <a:srgbClr val="8F9B49"/>
              </a:buCl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hasCustomPrompt="1"/>
          </p:nvPr>
        </p:nvSpPr>
        <p:spPr>
          <a:xfrm>
            <a:off x="273677" y="120386"/>
            <a:ext cx="8564758" cy="710279"/>
          </a:xfrm>
          <a:prstGeom prst="rect">
            <a:avLst/>
          </a:prstGeom>
        </p:spPr>
        <p:txBody>
          <a:bodyPr vert="horz"/>
          <a:lstStyle>
            <a:lvl1pPr algn="l">
              <a:defRPr sz="2200" b="1">
                <a:solidFill>
                  <a:schemeClr val="tx2"/>
                </a:solidFill>
                <a:latin typeface="Tahoma"/>
                <a:cs typeface="Tahoma"/>
              </a:defRPr>
            </a:lvl1pPr>
          </a:lstStyle>
          <a:p>
            <a:r>
              <a:rPr lang="en-US" dirty="0"/>
              <a:t>Click to edit Master title style</a:t>
            </a:r>
            <a:br>
              <a:rPr lang="en-US" dirty="0"/>
            </a:br>
            <a:r>
              <a:rPr lang="en-US" dirty="0"/>
              <a:t>2line</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Tree>
    <p:extLst>
      <p:ext uri="{BB962C8B-B14F-4D97-AF65-F5344CB8AC3E}">
        <p14:creationId xmlns:p14="http://schemas.microsoft.com/office/powerpoint/2010/main" val="3367271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yler 2018 Comparis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6" name="Title 4"/>
          <p:cNvSpPr>
            <a:spLocks noGrp="1"/>
          </p:cNvSpPr>
          <p:nvPr>
            <p:ph type="title"/>
          </p:nvPr>
        </p:nvSpPr>
        <p:spPr>
          <a:xfrm>
            <a:off x="273677" y="194967"/>
            <a:ext cx="8564758" cy="547699"/>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23391"/>
            <a:ext cx="4228505" cy="354468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p:cNvSpPr>
            <a:spLocks noGrp="1"/>
          </p:cNvSpPr>
          <p:nvPr>
            <p:ph type="body" sz="quarter" idx="11"/>
          </p:nvPr>
        </p:nvSpPr>
        <p:spPr>
          <a:xfrm>
            <a:off x="4609930" y="823391"/>
            <a:ext cx="4228505" cy="354468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2018</a:t>
            </a:r>
          </a:p>
        </p:txBody>
      </p:sp>
      <p:sp>
        <p:nvSpPr>
          <p:cNvPr id="16"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9"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Tree>
    <p:extLst>
      <p:ext uri="{BB962C8B-B14F-4D97-AF65-F5344CB8AC3E}">
        <p14:creationId xmlns:p14="http://schemas.microsoft.com/office/powerpoint/2010/main" val="1542964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yler 2018 Title and Content Talking Ts Background">
    <p:spTree>
      <p:nvGrpSpPr>
        <p:cNvPr id="1" name=""/>
        <p:cNvGrpSpPr/>
        <p:nvPr/>
      </p:nvGrpSpPr>
      <p:grpSpPr>
        <a:xfrm>
          <a:off x="0" y="0"/>
          <a:ext cx="0" cy="0"/>
          <a:chOff x="0" y="0"/>
          <a:chExt cx="0" cy="0"/>
        </a:xfrm>
      </p:grpSpPr>
      <p:pic>
        <p:nvPicPr>
          <p:cNvPr id="2" name="Picture 1" descr="tyler_mark_RGB.png"/>
          <p:cNvPicPr>
            <a:picLocks noChangeAspect="1"/>
          </p:cNvPicPr>
          <p:nvPr userDrawn="1"/>
        </p:nvPicPr>
        <p:blipFill>
          <a:blip r:embed="rId2">
            <a:alphaModFix amt="9000"/>
            <a:extLst>
              <a:ext uri="{28A0092B-C50C-407E-A947-70E740481C1C}">
                <a14:useLocalDpi xmlns:a14="http://schemas.microsoft.com/office/drawing/2010/main" val="0"/>
              </a:ext>
            </a:extLst>
          </a:blip>
          <a:stretch>
            <a:fillRect/>
          </a:stretch>
        </p:blipFill>
        <p:spPr>
          <a:xfrm>
            <a:off x="6859194" y="2114107"/>
            <a:ext cx="2514600" cy="254203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3" name="Title 4"/>
          <p:cNvSpPr>
            <a:spLocks noGrp="1"/>
          </p:cNvSpPr>
          <p:nvPr>
            <p:ph type="title"/>
          </p:nvPr>
        </p:nvSpPr>
        <p:spPr>
          <a:xfrm>
            <a:off x="273677" y="194967"/>
            <a:ext cx="8564758"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78803" y="812627"/>
            <a:ext cx="8552291" cy="3555448"/>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2018</a:t>
            </a:r>
          </a:p>
        </p:txBody>
      </p:sp>
      <p:sp>
        <p:nvSpPr>
          <p:cNvPr id="12"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9" name="Picture 3"/>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Tree>
    <p:extLst>
      <p:ext uri="{BB962C8B-B14F-4D97-AF65-F5344CB8AC3E}">
        <p14:creationId xmlns:p14="http://schemas.microsoft.com/office/powerpoint/2010/main" val="8861397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yler 2018 Header and Footer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3" name="Title 4"/>
          <p:cNvSpPr>
            <a:spLocks noGrp="1"/>
          </p:cNvSpPr>
          <p:nvPr>
            <p:ph type="title"/>
          </p:nvPr>
        </p:nvSpPr>
        <p:spPr>
          <a:xfrm>
            <a:off x="273677" y="194967"/>
            <a:ext cx="8564758"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2018</a:t>
            </a:r>
          </a:p>
        </p:txBody>
      </p:sp>
      <p:sp>
        <p:nvSpPr>
          <p:cNvPr id="12"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7"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Tree>
    <p:extLst>
      <p:ext uri="{BB962C8B-B14F-4D97-AF65-F5344CB8AC3E}">
        <p14:creationId xmlns:p14="http://schemas.microsoft.com/office/powerpoint/2010/main" val="14609811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yler 2018 Char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3" name="Title 4"/>
          <p:cNvSpPr>
            <a:spLocks noGrp="1"/>
          </p:cNvSpPr>
          <p:nvPr>
            <p:ph type="title"/>
          </p:nvPr>
        </p:nvSpPr>
        <p:spPr>
          <a:xfrm>
            <a:off x="273677" y="194967"/>
            <a:ext cx="8564758"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2018</a:t>
            </a:r>
          </a:p>
        </p:txBody>
      </p:sp>
      <p:sp>
        <p:nvSpPr>
          <p:cNvPr id="12"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7"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
        <p:nvSpPr>
          <p:cNvPr id="5" name="Chart Placeholder 4"/>
          <p:cNvSpPr>
            <a:spLocks noGrp="1"/>
          </p:cNvSpPr>
          <p:nvPr>
            <p:ph type="chart" sz="quarter" idx="10"/>
          </p:nvPr>
        </p:nvSpPr>
        <p:spPr>
          <a:xfrm>
            <a:off x="273050" y="958108"/>
            <a:ext cx="8566150" cy="3261468"/>
          </a:xfrm>
          <a:prstGeom prst="rect">
            <a:avLst/>
          </a:prstGeom>
        </p:spPr>
        <p:txBody>
          <a:bodyPr/>
          <a:lstStyle>
            <a:lvl1pPr marL="0" indent="0" algn="ctr">
              <a:buNone/>
              <a:defRPr sz="2400">
                <a:solidFill>
                  <a:schemeClr val="tx1">
                    <a:lumMod val="75000"/>
                    <a:lumOff val="25000"/>
                  </a:schemeClr>
                </a:solidFill>
                <a:latin typeface="Tahoma" charset="0"/>
                <a:ea typeface="Tahoma" charset="0"/>
                <a:cs typeface="Tahoma" charset="0"/>
              </a:defRPr>
            </a:lvl1pPr>
          </a:lstStyle>
          <a:p>
            <a:r>
              <a:rPr lang="en-US"/>
              <a:t>Click icon to add chart</a:t>
            </a:r>
            <a:endParaRPr lang="en-US" dirty="0"/>
          </a:p>
        </p:txBody>
      </p:sp>
    </p:spTree>
    <p:extLst>
      <p:ext uri="{BB962C8B-B14F-4D97-AF65-F5344CB8AC3E}">
        <p14:creationId xmlns:p14="http://schemas.microsoft.com/office/powerpoint/2010/main" val="2506593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yler 2018 Tab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3" name="Title 4"/>
          <p:cNvSpPr>
            <a:spLocks noGrp="1"/>
          </p:cNvSpPr>
          <p:nvPr>
            <p:ph type="title"/>
          </p:nvPr>
        </p:nvSpPr>
        <p:spPr>
          <a:xfrm>
            <a:off x="273677" y="194967"/>
            <a:ext cx="8564758"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2018</a:t>
            </a:r>
          </a:p>
        </p:txBody>
      </p:sp>
      <p:sp>
        <p:nvSpPr>
          <p:cNvPr id="12"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7"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
        <p:nvSpPr>
          <p:cNvPr id="6" name="Table Placeholder 5"/>
          <p:cNvSpPr>
            <a:spLocks noGrp="1"/>
          </p:cNvSpPr>
          <p:nvPr>
            <p:ph type="tbl" sz="quarter" idx="10"/>
          </p:nvPr>
        </p:nvSpPr>
        <p:spPr>
          <a:xfrm>
            <a:off x="273050" y="1038498"/>
            <a:ext cx="8566150" cy="3220766"/>
          </a:xfrm>
          <a:prstGeom prst="rect">
            <a:avLst/>
          </a:prstGeom>
        </p:spPr>
        <p:txBody>
          <a:bodyPr/>
          <a:lstStyle>
            <a:lvl1pPr marL="0" indent="0" algn="ctr">
              <a:buNone/>
              <a:defRPr sz="2400">
                <a:solidFill>
                  <a:schemeClr val="tx1">
                    <a:lumMod val="75000"/>
                    <a:lumOff val="25000"/>
                  </a:schemeClr>
                </a:solidFill>
                <a:latin typeface="Tahoma" charset="0"/>
                <a:ea typeface="Tahoma" charset="0"/>
                <a:cs typeface="Tahoma" charset="0"/>
              </a:defRPr>
            </a:lvl1pPr>
          </a:lstStyle>
          <a:p>
            <a:r>
              <a:rPr lang="en-US"/>
              <a:t>Click icon to add table</a:t>
            </a:r>
          </a:p>
        </p:txBody>
      </p:sp>
    </p:spTree>
    <p:extLst>
      <p:ext uri="{BB962C8B-B14F-4D97-AF65-F5344CB8AC3E}">
        <p14:creationId xmlns:p14="http://schemas.microsoft.com/office/powerpoint/2010/main" val="24934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 Connect 2019">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Rectangle 8"/>
          <p:cNvSpPr/>
          <p:nvPr userDrawn="1"/>
        </p:nvSpPr>
        <p:spPr bwMode="auto">
          <a:xfrm>
            <a:off x="0" y="0"/>
            <a:ext cx="9144000" cy="5143500"/>
          </a:xfrm>
          <a:prstGeom prst="rect">
            <a:avLst/>
          </a:prstGeom>
          <a:solidFill>
            <a:schemeClr val="bg1">
              <a:alpha val="33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Tahoma"/>
                <a:ea typeface="+mn-ea"/>
                <a:cs typeface="Tahoma"/>
              </a:rPr>
              <a:t>© Tyler Technologies 2018</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6024272" y="1750422"/>
            <a:ext cx="4532557" cy="4532557"/>
          </a:xfrm>
          <a:prstGeom prst="rect">
            <a:avLst/>
          </a:prstGeom>
        </p:spPr>
      </p:pic>
      <p:pic>
        <p:nvPicPr>
          <p:cNvPr id="11"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
        <p:nvSpPr>
          <p:cNvPr id="12" name="Rectangle 11"/>
          <p:cNvSpPr/>
          <p:nvPr userDrawn="1"/>
        </p:nvSpPr>
        <p:spPr bwMode="auto">
          <a:xfrm>
            <a:off x="0" y="1931670"/>
            <a:ext cx="9144000" cy="1280160"/>
          </a:xfrm>
          <a:prstGeom prst="rect">
            <a:avLst/>
          </a:prstGeom>
          <a:solidFill>
            <a:schemeClr val="bg1">
              <a:alpha val="15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5" name="Title 1"/>
          <p:cNvSpPr>
            <a:spLocks noGrp="1"/>
          </p:cNvSpPr>
          <p:nvPr>
            <p:ph type="ctrTitle" hasCustomPrompt="1"/>
          </p:nvPr>
        </p:nvSpPr>
        <p:spPr>
          <a:xfrm>
            <a:off x="293914" y="2143125"/>
            <a:ext cx="8556172" cy="857250"/>
          </a:xfrm>
          <a:prstGeom prst="rect">
            <a:avLst/>
          </a:prstGeom>
        </p:spPr>
        <p:txBody>
          <a:bodyPr lIns="0" tIns="0" rIns="0" bIns="0" anchor="ctr" anchorCtr="0">
            <a:normAutofit/>
          </a:bodyPr>
          <a:lstStyle>
            <a:lvl1pPr marL="0" indent="0" algn="ctr" defTabSz="457200" rtl="0" eaLnBrk="1" latinLnBrk="0" hangingPunct="1">
              <a:spcBef>
                <a:spcPct val="0"/>
              </a:spcBef>
              <a:buNone/>
              <a:defRPr lang="en-US" sz="3000" b="1" kern="1200" dirty="0">
                <a:solidFill>
                  <a:schemeClr val="tx2"/>
                </a:solidFill>
                <a:latin typeface="Tahoma" pitchFamily="34" charset="0"/>
                <a:ea typeface="+mj-ea"/>
                <a:cs typeface="Tahoma" pitchFamily="34" charset="0"/>
              </a:defRPr>
            </a:lvl1pPr>
          </a:lstStyle>
          <a:p>
            <a:r>
              <a:rPr lang="en-US" dirty="0"/>
              <a:t>Title Goes Here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yler 2018 Header without Footer Graphic">
    <p:spTree>
      <p:nvGrpSpPr>
        <p:cNvPr id="1" name=""/>
        <p:cNvGrpSpPr/>
        <p:nvPr/>
      </p:nvGrpSpPr>
      <p:grpSpPr>
        <a:xfrm>
          <a:off x="0" y="0"/>
          <a:ext cx="0" cy="0"/>
          <a:chOff x="0" y="0"/>
          <a:chExt cx="0" cy="0"/>
        </a:xfrm>
      </p:grpSpPr>
      <p:sp>
        <p:nvSpPr>
          <p:cNvPr id="3" name="Title 4"/>
          <p:cNvSpPr>
            <a:spLocks noGrp="1"/>
          </p:cNvSpPr>
          <p:nvPr>
            <p:ph type="title"/>
          </p:nvPr>
        </p:nvSpPr>
        <p:spPr>
          <a:xfrm>
            <a:off x="273677" y="194967"/>
            <a:ext cx="8564758"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8" name="Text Placeholder 3"/>
          <p:cNvSpPr>
            <a:spLocks noGrp="1"/>
          </p:cNvSpPr>
          <p:nvPr>
            <p:ph type="body" sz="quarter" idx="10"/>
          </p:nvPr>
        </p:nvSpPr>
        <p:spPr>
          <a:xfrm>
            <a:off x="278803" y="812627"/>
            <a:ext cx="8552291" cy="382634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2018</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7"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Tree>
    <p:extLst>
      <p:ext uri="{BB962C8B-B14F-4D97-AF65-F5344CB8AC3E}">
        <p14:creationId xmlns:p14="http://schemas.microsoft.com/office/powerpoint/2010/main" val="9323953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yler 2018 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53372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 Connect Dat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Rectangle 8"/>
          <p:cNvSpPr/>
          <p:nvPr userDrawn="1"/>
        </p:nvSpPr>
        <p:spPr bwMode="auto">
          <a:xfrm>
            <a:off x="0" y="0"/>
            <a:ext cx="9144000" cy="5143500"/>
          </a:xfrm>
          <a:prstGeom prst="rect">
            <a:avLst/>
          </a:prstGeom>
          <a:solidFill>
            <a:schemeClr val="bg2">
              <a:alpha val="19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95000"/>
                  </a:schemeClr>
                </a:solidFill>
                <a:effectLst/>
                <a:uLnTx/>
                <a:uFillTx/>
                <a:latin typeface="Tahoma"/>
                <a:ea typeface="+mn-ea"/>
                <a:cs typeface="Tahoma"/>
              </a:rPr>
              <a:t>© Tyler Technologies 2018</a:t>
            </a:r>
          </a:p>
        </p:txBody>
      </p:sp>
      <p:pic>
        <p:nvPicPr>
          <p:cNvPr id="11"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
        <p:nvSpPr>
          <p:cNvPr id="14" name="Rectangle 13"/>
          <p:cNvSpPr/>
          <p:nvPr userDrawn="1"/>
        </p:nvSpPr>
        <p:spPr bwMode="auto">
          <a:xfrm>
            <a:off x="0" y="1931670"/>
            <a:ext cx="9144000" cy="1280160"/>
          </a:xfrm>
          <a:prstGeom prst="rect">
            <a:avLst/>
          </a:prstGeom>
          <a:solidFill>
            <a:schemeClr val="bg1">
              <a:lumMod val="85000"/>
              <a:alpha val="14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18" name="Title 1"/>
          <p:cNvSpPr>
            <a:spLocks noGrp="1"/>
          </p:cNvSpPr>
          <p:nvPr>
            <p:ph type="ctrTitle" hasCustomPrompt="1"/>
          </p:nvPr>
        </p:nvSpPr>
        <p:spPr>
          <a:xfrm>
            <a:off x="293914" y="2143125"/>
            <a:ext cx="8556172" cy="857250"/>
          </a:xfrm>
          <a:prstGeom prst="rect">
            <a:avLst/>
          </a:prstGeom>
        </p:spPr>
        <p:txBody>
          <a:bodyPr lIns="0" tIns="0" rIns="0" bIns="0" anchor="ctr" anchorCtr="0">
            <a:normAutofit/>
          </a:bodyPr>
          <a:lstStyle>
            <a:lvl1pPr marL="0" indent="0" algn="ctr" defTabSz="457200" rtl="0" eaLnBrk="1" latinLnBrk="0" hangingPunct="1">
              <a:spcBef>
                <a:spcPct val="0"/>
              </a:spcBef>
              <a:buNone/>
              <a:defRPr lang="en-US" sz="3000" b="1" kern="1200" dirty="0">
                <a:solidFill>
                  <a:schemeClr val="tx2"/>
                </a:solidFill>
                <a:latin typeface="Tahoma" pitchFamily="34" charset="0"/>
                <a:ea typeface="+mj-ea"/>
                <a:cs typeface="Tahoma" pitchFamily="34" charset="0"/>
              </a:defRPr>
            </a:lvl1pPr>
          </a:lstStyle>
          <a:p>
            <a:r>
              <a:rPr lang="en-US" dirty="0"/>
              <a:t>Title Goes Here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 Computer Blu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Rectangle 8"/>
          <p:cNvSpPr/>
          <p:nvPr userDrawn="1"/>
        </p:nvSpPr>
        <p:spPr bwMode="auto">
          <a:xfrm>
            <a:off x="0" y="0"/>
            <a:ext cx="9144000" cy="5143500"/>
          </a:xfrm>
          <a:prstGeom prst="rect">
            <a:avLst/>
          </a:prstGeom>
          <a:solidFill>
            <a:schemeClr val="bg2">
              <a:alpha val="54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95000"/>
                  </a:schemeClr>
                </a:solidFill>
                <a:effectLst/>
                <a:uLnTx/>
                <a:uFillTx/>
                <a:latin typeface="Tahoma"/>
                <a:ea typeface="+mn-ea"/>
                <a:cs typeface="Tahoma"/>
              </a:rPr>
              <a:t>© Tyler Technologies 2018</a:t>
            </a:r>
          </a:p>
        </p:txBody>
      </p:sp>
      <p:pic>
        <p:nvPicPr>
          <p:cNvPr id="11"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
        <p:nvSpPr>
          <p:cNvPr id="14" name="Rectangle 13"/>
          <p:cNvSpPr/>
          <p:nvPr userDrawn="1"/>
        </p:nvSpPr>
        <p:spPr bwMode="auto">
          <a:xfrm>
            <a:off x="0" y="1931670"/>
            <a:ext cx="9144000" cy="1280160"/>
          </a:xfrm>
          <a:prstGeom prst="rect">
            <a:avLst/>
          </a:prstGeom>
          <a:solidFill>
            <a:schemeClr val="bg1">
              <a:alpha val="28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18" name="Title 1"/>
          <p:cNvSpPr>
            <a:spLocks noGrp="1"/>
          </p:cNvSpPr>
          <p:nvPr>
            <p:ph type="ctrTitle" hasCustomPrompt="1"/>
          </p:nvPr>
        </p:nvSpPr>
        <p:spPr>
          <a:xfrm>
            <a:off x="293914" y="2143125"/>
            <a:ext cx="8556172" cy="857250"/>
          </a:xfrm>
          <a:prstGeom prst="rect">
            <a:avLst/>
          </a:prstGeom>
        </p:spPr>
        <p:txBody>
          <a:bodyPr lIns="0" tIns="0" rIns="0" bIns="0" anchor="ctr" anchorCtr="0">
            <a:normAutofit/>
          </a:bodyPr>
          <a:lstStyle>
            <a:lvl1pPr marL="0" indent="0" algn="ctr" defTabSz="457200" rtl="0" eaLnBrk="1" latinLnBrk="0" hangingPunct="1">
              <a:spcBef>
                <a:spcPct val="0"/>
              </a:spcBef>
              <a:buNone/>
              <a:defRPr lang="en-US" sz="3000" b="1" kern="1200" dirty="0">
                <a:solidFill>
                  <a:schemeClr val="tx2"/>
                </a:solidFill>
                <a:latin typeface="Tahoma" pitchFamily="34" charset="0"/>
                <a:ea typeface="+mj-ea"/>
                <a:cs typeface="Tahoma" pitchFamily="34" charset="0"/>
              </a:defRPr>
            </a:lvl1pPr>
          </a:lstStyle>
          <a:p>
            <a:r>
              <a:rPr lang="en-US" dirty="0"/>
              <a:t>Title Goes Here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 Table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Rectangle 8"/>
          <p:cNvSpPr/>
          <p:nvPr userDrawn="1"/>
        </p:nvSpPr>
        <p:spPr bwMode="auto">
          <a:xfrm>
            <a:off x="0" y="0"/>
            <a:ext cx="9144000" cy="5143500"/>
          </a:xfrm>
          <a:prstGeom prst="rect">
            <a:avLst/>
          </a:prstGeom>
          <a:solidFill>
            <a:schemeClr val="bg1">
              <a:alpha val="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2018</a:t>
            </a:r>
          </a:p>
        </p:txBody>
      </p:sp>
      <p:pic>
        <p:nvPicPr>
          <p:cNvPr id="11" name="Picture 3"/>
          <p:cNvPicPr>
            <a:picLocks noChangeAspect="1" noChangeArrowheads="1"/>
          </p:cNvPicPr>
          <p:nvPr userDrawn="1"/>
        </p:nvPicPr>
        <p:blipFill>
          <a:blip r:embed="rId3">
            <a:biLevel thresh="25000"/>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7"/>
          </a:xfrm>
          <a:prstGeom prst="rect">
            <a:avLst/>
          </a:prstGeom>
        </p:spPr>
      </p:pic>
      <p:sp>
        <p:nvSpPr>
          <p:cNvPr id="14" name="Rectangle 13"/>
          <p:cNvSpPr/>
          <p:nvPr userDrawn="1"/>
        </p:nvSpPr>
        <p:spPr bwMode="auto">
          <a:xfrm>
            <a:off x="0" y="1931670"/>
            <a:ext cx="9144000" cy="1280160"/>
          </a:xfrm>
          <a:prstGeom prst="rect">
            <a:avLst/>
          </a:prstGeom>
          <a:solidFill>
            <a:schemeClr val="bg1">
              <a:alpha val="15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18" name="Title 1"/>
          <p:cNvSpPr>
            <a:spLocks noGrp="1"/>
          </p:cNvSpPr>
          <p:nvPr>
            <p:ph type="ctrTitle" hasCustomPrompt="1"/>
          </p:nvPr>
        </p:nvSpPr>
        <p:spPr>
          <a:xfrm>
            <a:off x="293914" y="2143125"/>
            <a:ext cx="8556172" cy="857250"/>
          </a:xfrm>
          <a:prstGeom prst="rect">
            <a:avLst/>
          </a:prstGeom>
        </p:spPr>
        <p:txBody>
          <a:bodyPr lIns="0" tIns="0" rIns="0" bIns="0" anchor="ctr" anchorCtr="0">
            <a:normAutofit/>
          </a:bodyPr>
          <a:lstStyle>
            <a:lvl1pPr marL="0" indent="0" algn="ctr" defTabSz="457200" rtl="0" eaLnBrk="1" latinLnBrk="0" hangingPunct="1">
              <a:spcBef>
                <a:spcPct val="0"/>
              </a:spcBef>
              <a:buNone/>
              <a:defRPr lang="en-US" sz="3000" b="1" kern="1200" dirty="0">
                <a:solidFill>
                  <a:schemeClr val="tx2"/>
                </a:solidFill>
                <a:latin typeface="Tahoma" pitchFamily="34" charset="0"/>
                <a:ea typeface="+mj-ea"/>
                <a:cs typeface="Tahoma" pitchFamily="34" charset="0"/>
              </a:defRPr>
            </a:lvl1pPr>
          </a:lstStyle>
          <a:p>
            <a:r>
              <a:rPr lang="en-US" dirty="0"/>
              <a:t>Title Goes Here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OKEH - Title &amp; Content">
    <p:spTree>
      <p:nvGrpSpPr>
        <p:cNvPr id="1" name=""/>
        <p:cNvGrpSpPr/>
        <p:nvPr/>
      </p:nvGrpSpPr>
      <p:grpSpPr>
        <a:xfrm>
          <a:off x="0" y="0"/>
          <a:ext cx="0" cy="0"/>
          <a:chOff x="0" y="0"/>
          <a:chExt cx="0" cy="0"/>
        </a:xfrm>
      </p:grpSpPr>
      <p:sp>
        <p:nvSpPr>
          <p:cNvPr id="14"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5"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ext uri="{BB962C8B-B14F-4D97-AF65-F5344CB8AC3E}">
        <p14:creationId xmlns:p14="http://schemas.microsoft.com/office/powerpoint/2010/main" val="243494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5.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3.png"/><Relationship Id="rId5" Type="http://schemas.openxmlformats.org/officeDocument/2006/relationships/slideLayout" Target="../slideLayouts/slideLayout26.xml"/><Relationship Id="rId10" Type="http://schemas.openxmlformats.org/officeDocument/2006/relationships/image" Target="../media/image2.png"/><Relationship Id="rId4" Type="http://schemas.openxmlformats.org/officeDocument/2006/relationships/slideLayout" Target="../slideLayouts/slideLayout25.xml"/><Relationship Id="rId9" Type="http://schemas.openxmlformats.org/officeDocument/2006/relationships/image" Target="../media/image1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5.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4.jp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130822"/>
      </p:ext>
    </p:extLst>
  </p:cSld>
  <p:clrMap bg1="lt1" tx1="dk1" bg2="lt2" tx2="dk2" accent1="accent1" accent2="accent2" accent3="accent3" accent4="accent4" accent5="accent5" accent6="accent6" hlink="hlink" folHlink="folHlink"/>
  <p:sldLayoutIdLst>
    <p:sldLayoutId id="2147483787" r:id="rId1"/>
    <p:sldLayoutId id="2147483912" r:id="rId2"/>
    <p:sldLayoutId id="2147483944" r:id="rId3"/>
    <p:sldLayoutId id="2147483950"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514905"/>
      </p:ext>
    </p:extLst>
  </p:cSld>
  <p:clrMap bg1="lt1" tx1="dk1" bg2="lt2" tx2="dk2" accent1="accent1" accent2="accent2" accent3="accent3" accent4="accent4" accent5="accent5" accent6="accent6" hlink="hlink" folHlink="folHlink"/>
  <p:sldLayoutIdLst>
    <p:sldLayoutId id="2147483828" r:id="rId1"/>
    <p:sldLayoutId id="2147483901" r:id="rId2"/>
    <p:sldLayoutId id="2147483909" r:id="rId3"/>
    <p:sldLayoutId id="2147483910" r:id="rId4"/>
    <p:sldLayoutId id="2147483952" r:id="rId5"/>
    <p:sldLayoutId id="2147483955" r:id="rId6"/>
    <p:sldLayoutId id="2147483970"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userDrawn="1"/>
        </p:nvSpPr>
        <p:spPr bwMode="auto">
          <a:xfrm>
            <a:off x="0" y="0"/>
            <a:ext cx="9144000" cy="5143500"/>
          </a:xfrm>
          <a:prstGeom prst="rect">
            <a:avLst/>
          </a:prstGeom>
          <a:solidFill>
            <a:schemeClr val="bg1">
              <a:alpha val="39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4"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2018</a:t>
            </a:r>
          </a:p>
        </p:txBody>
      </p:sp>
      <p:pic>
        <p:nvPicPr>
          <p:cNvPr id="5" name="Picture 3"/>
          <p:cNvPicPr>
            <a:picLocks noChangeAspect="1" noChangeArrowheads="1"/>
          </p:cNvPicPr>
          <p:nvPr userDrawn="1"/>
        </p:nvPicPr>
        <p:blipFill>
          <a:blip r:embed="rId1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Tree>
    <p:extLst>
      <p:ext uri="{BB962C8B-B14F-4D97-AF65-F5344CB8AC3E}">
        <p14:creationId xmlns:p14="http://schemas.microsoft.com/office/powerpoint/2010/main" val="663971854"/>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6" r:id="rId3"/>
    <p:sldLayoutId id="2147483897" r:id="rId4"/>
    <p:sldLayoutId id="2147483898" r:id="rId5"/>
    <p:sldLayoutId id="2147483899" r:id="rId6"/>
    <p:sldLayoutId id="2147483900" r:id="rId7"/>
    <p:sldLayoutId id="2147483945" r:id="rId8"/>
    <p:sldLayoutId id="2147483946" r:id="rId9"/>
    <p:sldLayoutId id="2147483954"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userDrawn="1"/>
        </p:nvSpPr>
        <p:spPr bwMode="auto">
          <a:xfrm>
            <a:off x="0" y="0"/>
            <a:ext cx="9144000" cy="5143500"/>
          </a:xfrm>
          <a:prstGeom prst="rect">
            <a:avLst/>
          </a:prstGeom>
          <a:solidFill>
            <a:schemeClr val="bg2">
              <a:alpha val="19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6"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2018</a:t>
            </a:r>
          </a:p>
        </p:txBody>
      </p:sp>
      <p:pic>
        <p:nvPicPr>
          <p:cNvPr id="7" name="Picture 3"/>
          <p:cNvPicPr>
            <a:picLocks noChangeAspect="1" noChangeArrowheads="1"/>
          </p:cNvPicPr>
          <p:nvPr userDrawn="1"/>
        </p:nvPicPr>
        <p:blipFill>
          <a:blip r:embed="rId10">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8" name="Picture 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Tree>
    <p:extLst>
      <p:ext uri="{BB962C8B-B14F-4D97-AF65-F5344CB8AC3E}">
        <p14:creationId xmlns:p14="http://schemas.microsoft.com/office/powerpoint/2010/main" val="1830655255"/>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55849"/>
      </p:ext>
    </p:extLst>
  </p:cSld>
  <p:clrMap bg1="lt1" tx1="dk1" bg2="lt2" tx2="dk2" accent1="accent1" accent2="accent2" accent3="accent3" accent4="accent4" accent5="accent5" accent6="accent6" hlink="hlink" folHlink="folHlink"/>
  <p:sldLayoutIdLst>
    <p:sldLayoutId id="2147483915" r:id="rId1"/>
    <p:sldLayoutId id="2147483925" r:id="rId2"/>
    <p:sldLayoutId id="2147483922" r:id="rId3"/>
    <p:sldLayoutId id="2147483932" r:id="rId4"/>
    <p:sldLayoutId id="2147483917" r:id="rId5"/>
    <p:sldLayoutId id="2147483919" r:id="rId6"/>
    <p:sldLayoutId id="2147483923" r:id="rId7"/>
    <p:sldLayoutId id="2147483924" r:id="rId8"/>
    <p:sldLayoutId id="2147483930" r:id="rId9"/>
    <p:sldLayoutId id="214748393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Picture 18" descr="header.jpg"/>
          <p:cNvPicPr>
            <a:picLocks noChangeAspect="1"/>
          </p:cNvPicPr>
          <p:nvPr/>
        </p:nvPicPr>
        <p:blipFill>
          <a:blip r:embed="rId15">
            <a:alphaModFix amt="58000"/>
            <a:extLst>
              <a:ext uri="{28A0092B-C50C-407E-A947-70E740481C1C}">
                <a14:useLocalDpi xmlns:a14="http://schemas.microsoft.com/office/drawing/2010/main" val="0"/>
              </a:ext>
            </a:extLst>
          </a:blip>
          <a:stretch>
            <a:fillRect/>
          </a:stretch>
        </p:blipFill>
        <p:spPr>
          <a:xfrm flipH="1">
            <a:off x="-1" y="97573"/>
            <a:ext cx="9144000" cy="840693"/>
          </a:xfrm>
          <a:prstGeom prst="rect">
            <a:avLst/>
          </a:prstGeom>
        </p:spPr>
      </p:pic>
    </p:spTree>
    <p:extLst>
      <p:ext uri="{BB962C8B-B14F-4D97-AF65-F5344CB8AC3E}">
        <p14:creationId xmlns:p14="http://schemas.microsoft.com/office/powerpoint/2010/main" val="1139778039"/>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67.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48.jpg"/><Relationship Id="rId7"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35.png"/></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3.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8B35-89A1-4F55-83C4-F035D882E240}"/>
              </a:ext>
            </a:extLst>
          </p:cNvPr>
          <p:cNvSpPr>
            <a:spLocks noGrp="1"/>
          </p:cNvSpPr>
          <p:nvPr>
            <p:ph type="ctrTitle"/>
          </p:nvPr>
        </p:nvSpPr>
        <p:spPr>
          <a:xfrm>
            <a:off x="4075611" y="1710712"/>
            <a:ext cx="4929998" cy="857250"/>
          </a:xfrm>
        </p:spPr>
        <p:txBody>
          <a:bodyPr>
            <a:noAutofit/>
          </a:bodyPr>
          <a:lstStyle/>
          <a:p>
            <a:r>
              <a:rPr lang="en-US" sz="2400" dirty="0"/>
              <a:t>2018.1 / 2019.1</a:t>
            </a:r>
            <a:br>
              <a:rPr lang="en-US" sz="2400" dirty="0"/>
            </a:br>
            <a:r>
              <a:rPr lang="en-US" sz="2400" dirty="0"/>
              <a:t>What’s New in </a:t>
            </a:r>
            <a:br>
              <a:rPr lang="en-US" sz="2400" dirty="0"/>
            </a:br>
            <a:r>
              <a:rPr lang="en-US" sz="2400" dirty="0"/>
              <a:t>Utility Management</a:t>
            </a:r>
          </a:p>
        </p:txBody>
      </p:sp>
      <p:sp>
        <p:nvSpPr>
          <p:cNvPr id="3" name="Subtitle 2">
            <a:extLst>
              <a:ext uri="{FF2B5EF4-FFF2-40B4-BE49-F238E27FC236}">
                <a16:creationId xmlns:a16="http://schemas.microsoft.com/office/drawing/2014/main" id="{3F803BEA-D3BD-480B-AC4F-602048B48380}"/>
              </a:ext>
            </a:extLst>
          </p:cNvPr>
          <p:cNvSpPr>
            <a:spLocks noGrp="1"/>
          </p:cNvSpPr>
          <p:nvPr>
            <p:ph type="subTitle" idx="1"/>
          </p:nvPr>
        </p:nvSpPr>
        <p:spPr/>
        <p:txBody>
          <a:bodyPr/>
          <a:lstStyle/>
          <a:p>
            <a:r>
              <a:rPr lang="en-US" dirty="0"/>
              <a:t>Brian Badalucco – Product Owner</a:t>
            </a:r>
          </a:p>
          <a:p>
            <a:r>
              <a:rPr lang="en-US" dirty="0"/>
              <a:t>Steve Wheeler – Sr. Software Support Analyst</a:t>
            </a:r>
          </a:p>
        </p:txBody>
      </p:sp>
    </p:spTree>
    <p:extLst>
      <p:ext uri="{BB962C8B-B14F-4D97-AF65-F5344CB8AC3E}">
        <p14:creationId xmlns:p14="http://schemas.microsoft.com/office/powerpoint/2010/main" val="191072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09BCA5-7DB1-4FB1-9CA5-13FCBC4A7EE7}"/>
              </a:ext>
            </a:extLst>
          </p:cNvPr>
          <p:cNvSpPr>
            <a:spLocks noGrp="1"/>
          </p:cNvSpPr>
          <p:nvPr>
            <p:ph type="body" sz="quarter" idx="10"/>
          </p:nvPr>
        </p:nvSpPr>
        <p:spPr>
          <a:xfrm>
            <a:off x="378521" y="2487827"/>
            <a:ext cx="8386957" cy="1511196"/>
          </a:xfrm>
        </p:spPr>
        <p:txBody>
          <a:bodyPr/>
          <a:lstStyle/>
          <a:p>
            <a:pPr marL="285750" indent="-285750">
              <a:buFont typeface="Arial" panose="020B0604020202020204" pitchFamily="34" charset="0"/>
              <a:buChar char="•"/>
            </a:pPr>
            <a:r>
              <a:rPr lang="en-US" dirty="0"/>
              <a:t>Available everywhere</a:t>
            </a:r>
          </a:p>
          <a:p>
            <a:pPr marL="285750" indent="-285750">
              <a:buFont typeface="Arial" panose="020B0604020202020204" pitchFamily="34" charset="0"/>
              <a:buChar char="•"/>
            </a:pPr>
            <a:r>
              <a:rPr lang="en-US" dirty="0"/>
              <a:t>Searches everything</a:t>
            </a:r>
          </a:p>
        </p:txBody>
      </p:sp>
      <p:sp>
        <p:nvSpPr>
          <p:cNvPr id="3" name="Title 2">
            <a:extLst>
              <a:ext uri="{FF2B5EF4-FFF2-40B4-BE49-F238E27FC236}">
                <a16:creationId xmlns:a16="http://schemas.microsoft.com/office/drawing/2014/main" id="{F0162228-9926-40D5-AEAC-82B6FACAEAE5}"/>
              </a:ext>
            </a:extLst>
          </p:cNvPr>
          <p:cNvSpPr>
            <a:spLocks noGrp="1"/>
          </p:cNvSpPr>
          <p:nvPr>
            <p:ph type="title"/>
          </p:nvPr>
        </p:nvSpPr>
        <p:spPr/>
        <p:txBody>
          <a:bodyPr/>
          <a:lstStyle/>
          <a:p>
            <a:r>
              <a:rPr lang="en-US" dirty="0"/>
              <a:t>2018.1 – Global Search</a:t>
            </a:r>
          </a:p>
        </p:txBody>
      </p:sp>
      <p:pic>
        <p:nvPicPr>
          <p:cNvPr id="5" name="Picture 4">
            <a:extLst>
              <a:ext uri="{FF2B5EF4-FFF2-40B4-BE49-F238E27FC236}">
                <a16:creationId xmlns:a16="http://schemas.microsoft.com/office/drawing/2014/main" id="{A9B84E78-5DFA-4600-B77C-6842354A6732}"/>
              </a:ext>
            </a:extLst>
          </p:cNvPr>
          <p:cNvPicPr>
            <a:picLocks noChangeAspect="1"/>
          </p:cNvPicPr>
          <p:nvPr/>
        </p:nvPicPr>
        <p:blipFill>
          <a:blip r:embed="rId3"/>
          <a:stretch>
            <a:fillRect/>
          </a:stretch>
        </p:blipFill>
        <p:spPr>
          <a:xfrm>
            <a:off x="659026" y="1144477"/>
            <a:ext cx="7965989" cy="449693"/>
          </a:xfrm>
          <a:prstGeom prst="rect">
            <a:avLst/>
          </a:prstGeom>
          <a:effectLst>
            <a:glow rad="228600">
              <a:schemeClr val="accent4">
                <a:satMod val="175000"/>
                <a:alpha val="40000"/>
              </a:schemeClr>
            </a:glow>
          </a:effectLst>
        </p:spPr>
      </p:pic>
      <p:pic>
        <p:nvPicPr>
          <p:cNvPr id="6" name="Picture 5">
            <a:extLst>
              <a:ext uri="{FF2B5EF4-FFF2-40B4-BE49-F238E27FC236}">
                <a16:creationId xmlns:a16="http://schemas.microsoft.com/office/drawing/2014/main" id="{8316DB9F-6302-492C-8679-5CF389A2898A}"/>
              </a:ext>
            </a:extLst>
          </p:cNvPr>
          <p:cNvPicPr>
            <a:picLocks noChangeAspect="1"/>
          </p:cNvPicPr>
          <p:nvPr/>
        </p:nvPicPr>
        <p:blipFill>
          <a:blip r:embed="rId4"/>
          <a:stretch>
            <a:fillRect/>
          </a:stretch>
        </p:blipFill>
        <p:spPr>
          <a:xfrm>
            <a:off x="4571999" y="959856"/>
            <a:ext cx="3154367" cy="3549330"/>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426694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363CE1-B318-4710-B5CD-F1AD82DA8568}"/>
              </a:ext>
            </a:extLst>
          </p:cNvPr>
          <p:cNvSpPr>
            <a:spLocks noGrp="1"/>
          </p:cNvSpPr>
          <p:nvPr>
            <p:ph type="body" sz="quarter" idx="10"/>
          </p:nvPr>
        </p:nvSpPr>
        <p:spPr/>
        <p:txBody>
          <a:bodyPr/>
          <a:lstStyle/>
          <a:p>
            <a:r>
              <a:rPr lang="en-US" dirty="0"/>
              <a:t>Help Yourself</a:t>
            </a:r>
          </a:p>
        </p:txBody>
      </p:sp>
      <p:pic>
        <p:nvPicPr>
          <p:cNvPr id="5" name="Picture 4">
            <a:extLst>
              <a:ext uri="{FF2B5EF4-FFF2-40B4-BE49-F238E27FC236}">
                <a16:creationId xmlns:a16="http://schemas.microsoft.com/office/drawing/2014/main" id="{EAE3C36A-FC97-4882-B00F-07908525CF6D}"/>
              </a:ext>
            </a:extLst>
          </p:cNvPr>
          <p:cNvPicPr>
            <a:picLocks noChangeAspect="1"/>
          </p:cNvPicPr>
          <p:nvPr/>
        </p:nvPicPr>
        <p:blipFill>
          <a:blip r:embed="rId3"/>
          <a:stretch>
            <a:fillRect/>
          </a:stretch>
        </p:blipFill>
        <p:spPr>
          <a:xfrm>
            <a:off x="5642919" y="1326180"/>
            <a:ext cx="3056944" cy="2914761"/>
          </a:xfrm>
          <a:prstGeom prst="rect">
            <a:avLst/>
          </a:prstGeom>
          <a:effectLst>
            <a:glow rad="228600">
              <a:schemeClr val="accent1">
                <a:satMod val="175000"/>
                <a:alpha val="40000"/>
              </a:schemeClr>
            </a:glow>
          </a:effectLst>
        </p:spPr>
      </p:pic>
      <p:sp>
        <p:nvSpPr>
          <p:cNvPr id="3" name="Title 2">
            <a:extLst>
              <a:ext uri="{FF2B5EF4-FFF2-40B4-BE49-F238E27FC236}">
                <a16:creationId xmlns:a16="http://schemas.microsoft.com/office/drawing/2014/main" id="{891EDFC6-8E2A-4CAD-8E0B-9C16BBE82822}"/>
              </a:ext>
            </a:extLst>
          </p:cNvPr>
          <p:cNvSpPr>
            <a:spLocks noGrp="1"/>
          </p:cNvSpPr>
          <p:nvPr>
            <p:ph type="title"/>
          </p:nvPr>
        </p:nvSpPr>
        <p:spPr/>
        <p:txBody>
          <a:bodyPr/>
          <a:lstStyle/>
          <a:p>
            <a:r>
              <a:rPr lang="en-US" dirty="0"/>
              <a:t>2018.1 - Help Central</a:t>
            </a:r>
          </a:p>
        </p:txBody>
      </p:sp>
      <p:pic>
        <p:nvPicPr>
          <p:cNvPr id="6" name="Picture 5">
            <a:extLst>
              <a:ext uri="{FF2B5EF4-FFF2-40B4-BE49-F238E27FC236}">
                <a16:creationId xmlns:a16="http://schemas.microsoft.com/office/drawing/2014/main" id="{A0A24279-0918-4157-B1EF-8EB0979FC3CC}"/>
              </a:ext>
            </a:extLst>
          </p:cNvPr>
          <p:cNvPicPr>
            <a:picLocks noChangeAspect="1"/>
          </p:cNvPicPr>
          <p:nvPr/>
        </p:nvPicPr>
        <p:blipFill>
          <a:blip r:embed="rId4"/>
          <a:stretch>
            <a:fillRect/>
          </a:stretch>
        </p:blipFill>
        <p:spPr>
          <a:xfrm>
            <a:off x="7500165" y="2025221"/>
            <a:ext cx="752475" cy="895350"/>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54778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363CE1-B318-4710-B5CD-F1AD82DA8568}"/>
              </a:ext>
            </a:extLst>
          </p:cNvPr>
          <p:cNvSpPr>
            <a:spLocks noGrp="1"/>
          </p:cNvSpPr>
          <p:nvPr>
            <p:ph type="body" sz="quarter" idx="10"/>
          </p:nvPr>
        </p:nvSpPr>
        <p:spPr/>
        <p:txBody>
          <a:bodyPr/>
          <a:lstStyle/>
          <a:p>
            <a:pPr marL="285750" indent="-285750">
              <a:buFont typeface="Arial" panose="020B0604020202020204" pitchFamily="34" charset="0"/>
              <a:buChar char="•"/>
            </a:pPr>
            <a:r>
              <a:rPr lang="en-US" dirty="0"/>
              <a:t>Cloud Based</a:t>
            </a:r>
          </a:p>
          <a:p>
            <a:pPr marL="285750" indent="-285750">
              <a:buFont typeface="Arial" panose="020B0604020202020204" pitchFamily="34" charset="0"/>
              <a:buChar char="•"/>
            </a:pPr>
            <a:r>
              <a:rPr lang="en-US" dirty="0"/>
              <a:t>Search</a:t>
            </a:r>
          </a:p>
          <a:p>
            <a:pPr marL="285750" indent="-285750">
              <a:buFont typeface="Arial" panose="020B0604020202020204" pitchFamily="34" charset="0"/>
              <a:buChar char="•"/>
            </a:pPr>
            <a:r>
              <a:rPr lang="en-US" dirty="0"/>
              <a:t>Content Types</a:t>
            </a:r>
          </a:p>
        </p:txBody>
      </p:sp>
      <p:sp>
        <p:nvSpPr>
          <p:cNvPr id="3" name="Title 2">
            <a:extLst>
              <a:ext uri="{FF2B5EF4-FFF2-40B4-BE49-F238E27FC236}">
                <a16:creationId xmlns:a16="http://schemas.microsoft.com/office/drawing/2014/main" id="{891EDFC6-8E2A-4CAD-8E0B-9C16BBE82822}"/>
              </a:ext>
            </a:extLst>
          </p:cNvPr>
          <p:cNvSpPr>
            <a:spLocks noGrp="1"/>
          </p:cNvSpPr>
          <p:nvPr>
            <p:ph type="title"/>
          </p:nvPr>
        </p:nvSpPr>
        <p:spPr/>
        <p:txBody>
          <a:bodyPr/>
          <a:lstStyle/>
          <a:p>
            <a:r>
              <a:rPr lang="en-US" dirty="0"/>
              <a:t>Help Central</a:t>
            </a:r>
          </a:p>
        </p:txBody>
      </p:sp>
      <p:pic>
        <p:nvPicPr>
          <p:cNvPr id="7" name="Picture 6">
            <a:extLst>
              <a:ext uri="{FF2B5EF4-FFF2-40B4-BE49-F238E27FC236}">
                <a16:creationId xmlns:a16="http://schemas.microsoft.com/office/drawing/2014/main" id="{7D87914C-B98B-4AE1-8F32-4579AF374516}"/>
              </a:ext>
            </a:extLst>
          </p:cNvPr>
          <p:cNvPicPr>
            <a:picLocks noChangeAspect="1"/>
          </p:cNvPicPr>
          <p:nvPr/>
        </p:nvPicPr>
        <p:blipFill>
          <a:blip r:embed="rId3"/>
          <a:stretch>
            <a:fillRect/>
          </a:stretch>
        </p:blipFill>
        <p:spPr>
          <a:xfrm>
            <a:off x="3435177" y="463435"/>
            <a:ext cx="4874930" cy="3704947"/>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73231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363CE1-B318-4710-B5CD-F1AD82DA8568}"/>
              </a:ext>
            </a:extLst>
          </p:cNvPr>
          <p:cNvSpPr>
            <a:spLocks noGrp="1"/>
          </p:cNvSpPr>
          <p:nvPr>
            <p:ph type="body" sz="quarter" idx="10"/>
          </p:nvPr>
        </p:nvSpPr>
        <p:spPr/>
        <p:txBody>
          <a:bodyPr/>
          <a:lstStyle/>
          <a:p>
            <a:r>
              <a:rPr lang="en-US" dirty="0"/>
              <a:t>Landing</a:t>
            </a:r>
          </a:p>
        </p:txBody>
      </p:sp>
      <p:sp>
        <p:nvSpPr>
          <p:cNvPr id="3" name="Title 2">
            <a:extLst>
              <a:ext uri="{FF2B5EF4-FFF2-40B4-BE49-F238E27FC236}">
                <a16:creationId xmlns:a16="http://schemas.microsoft.com/office/drawing/2014/main" id="{891EDFC6-8E2A-4CAD-8E0B-9C16BBE82822}"/>
              </a:ext>
            </a:extLst>
          </p:cNvPr>
          <p:cNvSpPr>
            <a:spLocks noGrp="1"/>
          </p:cNvSpPr>
          <p:nvPr>
            <p:ph type="title"/>
          </p:nvPr>
        </p:nvSpPr>
        <p:spPr/>
        <p:txBody>
          <a:bodyPr/>
          <a:lstStyle/>
          <a:p>
            <a:r>
              <a:rPr lang="en-US" dirty="0"/>
              <a:t>Help Central</a:t>
            </a:r>
          </a:p>
        </p:txBody>
      </p:sp>
      <p:pic>
        <p:nvPicPr>
          <p:cNvPr id="4" name="Picture 3">
            <a:extLst>
              <a:ext uri="{FF2B5EF4-FFF2-40B4-BE49-F238E27FC236}">
                <a16:creationId xmlns:a16="http://schemas.microsoft.com/office/drawing/2014/main" id="{B23C6C8C-F23C-496B-AAAA-004BCAE957AC}"/>
              </a:ext>
            </a:extLst>
          </p:cNvPr>
          <p:cNvPicPr>
            <a:picLocks noChangeAspect="1"/>
          </p:cNvPicPr>
          <p:nvPr/>
        </p:nvPicPr>
        <p:blipFill>
          <a:blip r:embed="rId3"/>
          <a:stretch>
            <a:fillRect/>
          </a:stretch>
        </p:blipFill>
        <p:spPr>
          <a:xfrm>
            <a:off x="1977081" y="775426"/>
            <a:ext cx="6541788" cy="3995706"/>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26026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677" y="194967"/>
            <a:ext cx="8564758" cy="536936"/>
          </a:xfrm>
          <a:prstGeom prst="rect">
            <a:avLst/>
          </a:prstGeom>
        </p:spPr>
        <p:txBody>
          <a:bodyPr/>
          <a:lstStyle/>
          <a:p>
            <a:pPr algn="ctr"/>
            <a:r>
              <a:rPr lang="en-US" dirty="0">
                <a:solidFill>
                  <a:schemeClr val="accent5"/>
                </a:solidFill>
              </a:rPr>
              <a:t>Mail Merge Templates - 2017.1</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0902" r="8416" b="9697"/>
          <a:stretch/>
        </p:blipFill>
        <p:spPr>
          <a:xfrm>
            <a:off x="212652" y="692110"/>
            <a:ext cx="8775404" cy="3936597"/>
          </a:xfrm>
          <a:prstGeom prst="rect">
            <a:avLst/>
          </a:prstGeom>
        </p:spPr>
      </p:pic>
      <p:pic>
        <p:nvPicPr>
          <p:cNvPr id="5" name="Picture 4">
            <a:extLst>
              <a:ext uri="{FF2B5EF4-FFF2-40B4-BE49-F238E27FC236}">
                <a16:creationId xmlns:a16="http://schemas.microsoft.com/office/drawing/2014/main" id="{5FD3CADC-B69C-42E5-BBF0-37EB470BB4CC}"/>
              </a:ext>
            </a:extLst>
          </p:cNvPr>
          <p:cNvPicPr/>
          <p:nvPr/>
        </p:nvPicPr>
        <p:blipFill>
          <a:blip r:embed="rId3"/>
          <a:stretch>
            <a:fillRect/>
          </a:stretch>
        </p:blipFill>
        <p:spPr>
          <a:xfrm>
            <a:off x="829335" y="1204277"/>
            <a:ext cx="7816702" cy="2992039"/>
          </a:xfrm>
          <a:prstGeom prst="rect">
            <a:avLst/>
          </a:prstGeom>
        </p:spPr>
      </p:pic>
    </p:spTree>
    <p:extLst>
      <p:ext uri="{BB962C8B-B14F-4D97-AF65-F5344CB8AC3E}">
        <p14:creationId xmlns:p14="http://schemas.microsoft.com/office/powerpoint/2010/main" val="124634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677" y="194967"/>
            <a:ext cx="8564758" cy="536936"/>
          </a:xfrm>
          <a:prstGeom prst="rect">
            <a:avLst/>
          </a:prstGeom>
        </p:spPr>
        <p:txBody>
          <a:bodyPr/>
          <a:lstStyle/>
          <a:p>
            <a:pPr algn="ctr"/>
            <a:r>
              <a:rPr lang="en-US" dirty="0"/>
              <a:t>Mail Merge Templates - 2018.1 / 2019.1</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0902" r="8416" b="9697"/>
          <a:stretch/>
        </p:blipFill>
        <p:spPr>
          <a:xfrm>
            <a:off x="212652" y="692110"/>
            <a:ext cx="8775404" cy="3936597"/>
          </a:xfrm>
          <a:prstGeom prst="rect">
            <a:avLst/>
          </a:prstGeom>
        </p:spPr>
      </p:pic>
      <p:pic>
        <p:nvPicPr>
          <p:cNvPr id="6" name="Picture 5">
            <a:extLst>
              <a:ext uri="{FF2B5EF4-FFF2-40B4-BE49-F238E27FC236}">
                <a16:creationId xmlns:a16="http://schemas.microsoft.com/office/drawing/2014/main" id="{9E925EE7-8ADE-468B-874C-EC62B43D2513}"/>
              </a:ext>
            </a:extLst>
          </p:cNvPr>
          <p:cNvPicPr/>
          <p:nvPr/>
        </p:nvPicPr>
        <p:blipFill>
          <a:blip r:embed="rId3"/>
          <a:stretch>
            <a:fillRect/>
          </a:stretch>
        </p:blipFill>
        <p:spPr>
          <a:xfrm>
            <a:off x="1171354" y="731903"/>
            <a:ext cx="6858000" cy="3837305"/>
          </a:xfrm>
          <a:prstGeom prst="rect">
            <a:avLst/>
          </a:prstGeom>
        </p:spPr>
      </p:pic>
    </p:spTree>
    <p:extLst>
      <p:ext uri="{BB962C8B-B14F-4D97-AF65-F5344CB8AC3E}">
        <p14:creationId xmlns:p14="http://schemas.microsoft.com/office/powerpoint/2010/main" val="84945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8803" y="1198021"/>
            <a:ext cx="8552291" cy="2863340"/>
          </a:xfrm>
          <a:prstGeom prst="rect">
            <a:avLst/>
          </a:prstGeom>
        </p:spPr>
        <p:txBody>
          <a:bodyPr/>
          <a:lstStyle/>
          <a:p>
            <a:pPr lvl="0"/>
            <a:r>
              <a:rPr lang="en-US" b="1" dirty="0">
                <a:solidFill>
                  <a:schemeClr val="tx1">
                    <a:lumMod val="75000"/>
                    <a:lumOff val="25000"/>
                  </a:schemeClr>
                </a:solidFill>
              </a:rPr>
              <a:t>User authentication: </a:t>
            </a:r>
            <a:r>
              <a:rPr lang="en-US" dirty="0">
                <a:solidFill>
                  <a:schemeClr val="tx1">
                    <a:lumMod val="75000"/>
                    <a:lumOff val="25000"/>
                  </a:schemeClr>
                </a:solidFill>
              </a:rPr>
              <a:t>Username and Password</a:t>
            </a:r>
          </a:p>
          <a:p>
            <a:pPr lvl="1"/>
            <a:r>
              <a:rPr lang="en-US" dirty="0"/>
              <a:t>New profile required</a:t>
            </a:r>
            <a:endParaRPr lang="en-US" dirty="0">
              <a:solidFill>
                <a:schemeClr val="tx1">
                  <a:lumMod val="75000"/>
                  <a:lumOff val="25000"/>
                </a:schemeClr>
              </a:solidFill>
            </a:endParaRPr>
          </a:p>
          <a:p>
            <a:pPr lvl="1"/>
            <a:r>
              <a:rPr lang="en-US" dirty="0">
                <a:solidFill>
                  <a:schemeClr val="tx1">
                    <a:lumMod val="75000"/>
                    <a:lumOff val="25000"/>
                  </a:schemeClr>
                </a:solidFill>
              </a:rPr>
              <a:t>Can be reset by the customer</a:t>
            </a:r>
          </a:p>
          <a:p>
            <a:pPr lvl="0"/>
            <a:r>
              <a:rPr lang="en-US" b="1" dirty="0"/>
              <a:t>Menu Bar</a:t>
            </a:r>
            <a:r>
              <a:rPr lang="en-US" b="1" dirty="0">
                <a:solidFill>
                  <a:schemeClr val="tx1">
                    <a:lumMod val="75000"/>
                    <a:lumOff val="25000"/>
                  </a:schemeClr>
                </a:solidFill>
              </a:rPr>
              <a:t>: </a:t>
            </a:r>
            <a:r>
              <a:rPr lang="en-US" dirty="0">
                <a:solidFill>
                  <a:schemeClr val="tx1">
                    <a:lumMod val="75000"/>
                    <a:lumOff val="25000"/>
                  </a:schemeClr>
                </a:solidFill>
              </a:rPr>
              <a:t>New design</a:t>
            </a:r>
          </a:p>
          <a:p>
            <a:pPr lvl="0"/>
            <a:r>
              <a:rPr lang="en-US" b="1" dirty="0">
                <a:solidFill>
                  <a:schemeClr val="tx1">
                    <a:lumMod val="75000"/>
                    <a:lumOff val="25000"/>
                  </a:schemeClr>
                </a:solidFill>
              </a:rPr>
              <a:t>Link to additional accounts (and delete): </a:t>
            </a:r>
          </a:p>
          <a:p>
            <a:pPr lvl="1"/>
            <a:r>
              <a:rPr lang="en-US" dirty="0">
                <a:solidFill>
                  <a:schemeClr val="tx1">
                    <a:lumMod val="75000"/>
                    <a:lumOff val="25000"/>
                  </a:schemeClr>
                </a:solidFill>
              </a:rPr>
              <a:t>One user many accounts </a:t>
            </a:r>
          </a:p>
          <a:p>
            <a:pPr lvl="1"/>
            <a:r>
              <a:rPr lang="en-US" dirty="0"/>
              <a:t>Many users one account</a:t>
            </a:r>
            <a:endParaRPr lang="en-US" dirty="0">
              <a:solidFill>
                <a:schemeClr val="tx1">
                  <a:lumMod val="75000"/>
                  <a:lumOff val="25000"/>
                </a:schemeClr>
              </a:solidFill>
            </a:endParaRPr>
          </a:p>
          <a:p>
            <a:pPr lvl="0"/>
            <a:r>
              <a:rPr lang="en-US" b="1" dirty="0">
                <a:solidFill>
                  <a:schemeClr val="tx1">
                    <a:lumMod val="75000"/>
                    <a:lumOff val="25000"/>
                  </a:schemeClr>
                </a:solidFill>
              </a:rPr>
              <a:t>Customer Service Emulation: </a:t>
            </a:r>
            <a:r>
              <a:rPr lang="en-US" dirty="0">
                <a:solidFill>
                  <a:schemeClr val="tx1">
                    <a:lumMod val="75000"/>
                    <a:lumOff val="25000"/>
                  </a:schemeClr>
                </a:solidFill>
              </a:rPr>
              <a:t>Advisor can see what the customer sees </a:t>
            </a:r>
          </a:p>
        </p:txBody>
      </p:sp>
      <p:sp>
        <p:nvSpPr>
          <p:cNvPr id="2" name="Title 1"/>
          <p:cNvSpPr>
            <a:spLocks noGrp="1"/>
          </p:cNvSpPr>
          <p:nvPr>
            <p:ph type="title"/>
          </p:nvPr>
        </p:nvSpPr>
        <p:spPr/>
        <p:txBody>
          <a:bodyPr/>
          <a:lstStyle/>
          <a:p>
            <a:r>
              <a:rPr lang="en-US" dirty="0" err="1"/>
              <a:t>eSuite</a:t>
            </a:r>
            <a:r>
              <a:rPr lang="en-US" dirty="0"/>
              <a:t> - New Appearances &amp; Functionality</a:t>
            </a:r>
          </a:p>
        </p:txBody>
      </p:sp>
    </p:spTree>
    <p:extLst>
      <p:ext uri="{BB962C8B-B14F-4D97-AF65-F5344CB8AC3E}">
        <p14:creationId xmlns:p14="http://schemas.microsoft.com/office/powerpoint/2010/main" val="881519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09AE40-5F9C-4A72-A85B-37378C321746}"/>
              </a:ext>
            </a:extLst>
          </p:cNvPr>
          <p:cNvSpPr>
            <a:spLocks noGrp="1"/>
          </p:cNvSpPr>
          <p:nvPr>
            <p:ph type="body" sz="quarter" idx="10"/>
          </p:nvPr>
        </p:nvSpPr>
        <p:spPr>
          <a:xfrm>
            <a:off x="444138" y="818009"/>
            <a:ext cx="4110876" cy="3550065"/>
          </a:xfrm>
        </p:spPr>
        <p:txBody>
          <a:bodyPr/>
          <a:lstStyle/>
          <a:p>
            <a:pPr marL="285750" indent="-285750">
              <a:buFont typeface="Arial" panose="020B0604020202020204" pitchFamily="34" charset="0"/>
              <a:buChar char="•"/>
            </a:pPr>
            <a:r>
              <a:rPr lang="en-US" sz="2000" dirty="0"/>
              <a:t>Standard </a:t>
            </a:r>
          </a:p>
          <a:p>
            <a:pPr marL="742950" lvl="1" indent="-285750">
              <a:buFont typeface="Arial" panose="020B0604020202020204" pitchFamily="34" charset="0"/>
              <a:buChar char="•"/>
            </a:pPr>
            <a:r>
              <a:rPr lang="en-US" sz="1800" dirty="0"/>
              <a:t>User name and password</a:t>
            </a:r>
          </a:p>
          <a:p>
            <a:pPr marL="742950" lvl="1" indent="-285750">
              <a:buFont typeface="Arial" panose="020B0604020202020204" pitchFamily="34" charset="0"/>
              <a:buChar char="•"/>
            </a:pPr>
            <a:r>
              <a:rPr lang="en-US" sz="1800" dirty="0"/>
              <a:t>Security measures</a:t>
            </a:r>
          </a:p>
          <a:p>
            <a:pPr marL="742950" lvl="1" indent="-285750">
              <a:buFont typeface="Arial" panose="020B0604020202020204" pitchFamily="34" charset="0"/>
              <a:buChar char="•"/>
            </a:pPr>
            <a:r>
              <a:rPr lang="en-US" sz="1800" dirty="0"/>
              <a:t>‘Forgot’ measures – customer controlled</a:t>
            </a:r>
          </a:p>
          <a:p>
            <a:pPr marL="285750" indent="-285750">
              <a:buFont typeface="Arial" panose="020B0604020202020204" pitchFamily="34" charset="0"/>
              <a:buChar char="•"/>
            </a:pPr>
            <a:r>
              <a:rPr lang="en-US" sz="2000" dirty="0"/>
              <a:t>Many to many</a:t>
            </a:r>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5BDBA428-4A3E-405B-8C38-26F1870DF3B1}"/>
              </a:ext>
            </a:extLst>
          </p:cNvPr>
          <p:cNvSpPr>
            <a:spLocks noGrp="1"/>
          </p:cNvSpPr>
          <p:nvPr>
            <p:ph type="title"/>
          </p:nvPr>
        </p:nvSpPr>
        <p:spPr/>
        <p:txBody>
          <a:bodyPr/>
          <a:lstStyle/>
          <a:p>
            <a:r>
              <a:rPr lang="en-US" dirty="0"/>
              <a:t>2018.1 - </a:t>
            </a:r>
            <a:r>
              <a:rPr lang="en-US" dirty="0" err="1"/>
              <a:t>eSuite</a:t>
            </a:r>
            <a:r>
              <a:rPr lang="en-US" dirty="0"/>
              <a:t> User Profiles</a:t>
            </a:r>
          </a:p>
        </p:txBody>
      </p:sp>
      <p:pic>
        <p:nvPicPr>
          <p:cNvPr id="4" name="Picture 3">
            <a:extLst>
              <a:ext uri="{FF2B5EF4-FFF2-40B4-BE49-F238E27FC236}">
                <a16:creationId xmlns:a16="http://schemas.microsoft.com/office/drawing/2014/main" id="{27E61274-D490-4225-A416-9BFB15042EF1}"/>
              </a:ext>
            </a:extLst>
          </p:cNvPr>
          <p:cNvPicPr>
            <a:picLocks noChangeAspect="1"/>
          </p:cNvPicPr>
          <p:nvPr/>
        </p:nvPicPr>
        <p:blipFill>
          <a:blip r:embed="rId3"/>
          <a:stretch>
            <a:fillRect/>
          </a:stretch>
        </p:blipFill>
        <p:spPr>
          <a:xfrm>
            <a:off x="4555013" y="818009"/>
            <a:ext cx="4299365" cy="3563226"/>
          </a:xfrm>
          <a:prstGeom prst="rect">
            <a:avLst/>
          </a:prstGeom>
          <a:ln w="38100">
            <a:noFill/>
          </a:ln>
          <a:effectLst>
            <a:glow rad="228600">
              <a:schemeClr val="accent4">
                <a:satMod val="175000"/>
                <a:alpha val="40000"/>
              </a:schemeClr>
            </a:glow>
          </a:effectLst>
        </p:spPr>
      </p:pic>
    </p:spTree>
    <p:extLst>
      <p:ext uri="{BB962C8B-B14F-4D97-AF65-F5344CB8AC3E}">
        <p14:creationId xmlns:p14="http://schemas.microsoft.com/office/powerpoint/2010/main" val="303221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09AE40-5F9C-4A72-A85B-37378C321746}"/>
              </a:ext>
            </a:extLst>
          </p:cNvPr>
          <p:cNvSpPr>
            <a:spLocks noGrp="1"/>
          </p:cNvSpPr>
          <p:nvPr>
            <p:ph type="body" sz="quarter" idx="10"/>
          </p:nvPr>
        </p:nvSpPr>
        <p:spPr>
          <a:xfrm>
            <a:off x="444138" y="742173"/>
            <a:ext cx="8318200" cy="797716"/>
          </a:xfrm>
        </p:spPr>
        <p:txBody>
          <a:bodyPr/>
          <a:lstStyle/>
          <a:p>
            <a:r>
              <a:rPr lang="en-US" dirty="0"/>
              <a:t>CSRs can see what the customer sees</a:t>
            </a:r>
          </a:p>
        </p:txBody>
      </p:sp>
      <p:sp>
        <p:nvSpPr>
          <p:cNvPr id="3" name="Title 2">
            <a:extLst>
              <a:ext uri="{FF2B5EF4-FFF2-40B4-BE49-F238E27FC236}">
                <a16:creationId xmlns:a16="http://schemas.microsoft.com/office/drawing/2014/main" id="{5BDBA428-4A3E-405B-8C38-26F1870DF3B1}"/>
              </a:ext>
            </a:extLst>
          </p:cNvPr>
          <p:cNvSpPr>
            <a:spLocks noGrp="1"/>
          </p:cNvSpPr>
          <p:nvPr>
            <p:ph type="title"/>
          </p:nvPr>
        </p:nvSpPr>
        <p:spPr/>
        <p:txBody>
          <a:bodyPr/>
          <a:lstStyle/>
          <a:p>
            <a:r>
              <a:rPr lang="en-US" dirty="0" err="1"/>
              <a:t>eSuite</a:t>
            </a:r>
            <a:r>
              <a:rPr lang="en-US" dirty="0"/>
              <a:t> User Profiles</a:t>
            </a:r>
          </a:p>
        </p:txBody>
      </p:sp>
      <p:pic>
        <p:nvPicPr>
          <p:cNvPr id="5" name="Picture 4">
            <a:extLst>
              <a:ext uri="{FF2B5EF4-FFF2-40B4-BE49-F238E27FC236}">
                <a16:creationId xmlns:a16="http://schemas.microsoft.com/office/drawing/2014/main" id="{8FF0CC2D-44F6-45BE-B8CA-B21904CC113A}"/>
              </a:ext>
            </a:extLst>
          </p:cNvPr>
          <p:cNvPicPr>
            <a:picLocks noChangeAspect="1"/>
          </p:cNvPicPr>
          <p:nvPr/>
        </p:nvPicPr>
        <p:blipFill>
          <a:blip r:embed="rId3"/>
          <a:stretch>
            <a:fillRect/>
          </a:stretch>
        </p:blipFill>
        <p:spPr>
          <a:xfrm>
            <a:off x="444138" y="2110138"/>
            <a:ext cx="7052235" cy="1845324"/>
          </a:xfrm>
          <a:prstGeom prst="rect">
            <a:avLst/>
          </a:prstGeom>
          <a:ln w="38100">
            <a:noFill/>
          </a:ln>
          <a:effectLst>
            <a:glow rad="228600">
              <a:schemeClr val="accent4">
                <a:satMod val="175000"/>
                <a:alpha val="40000"/>
              </a:schemeClr>
            </a:glow>
          </a:effectLst>
        </p:spPr>
      </p:pic>
      <p:pic>
        <p:nvPicPr>
          <p:cNvPr id="6" name="Picture 5">
            <a:extLst>
              <a:ext uri="{FF2B5EF4-FFF2-40B4-BE49-F238E27FC236}">
                <a16:creationId xmlns:a16="http://schemas.microsoft.com/office/drawing/2014/main" id="{323B11B7-B38D-4CE0-8B33-DE4B25BF3C4D}"/>
              </a:ext>
            </a:extLst>
          </p:cNvPr>
          <p:cNvPicPr>
            <a:picLocks noChangeAspect="1"/>
          </p:cNvPicPr>
          <p:nvPr/>
        </p:nvPicPr>
        <p:blipFill>
          <a:blip r:embed="rId4"/>
          <a:stretch>
            <a:fillRect/>
          </a:stretch>
        </p:blipFill>
        <p:spPr>
          <a:xfrm>
            <a:off x="6766225" y="2918124"/>
            <a:ext cx="504825" cy="542925"/>
          </a:xfrm>
          <a:prstGeom prst="rect">
            <a:avLst/>
          </a:prstGeom>
          <a:effectLst>
            <a:glow rad="228600">
              <a:schemeClr val="accent1">
                <a:satMod val="175000"/>
                <a:alpha val="40000"/>
              </a:schemeClr>
            </a:glow>
          </a:effectLst>
        </p:spPr>
      </p:pic>
      <p:pic>
        <p:nvPicPr>
          <p:cNvPr id="9" name="Picture 8">
            <a:extLst>
              <a:ext uri="{FF2B5EF4-FFF2-40B4-BE49-F238E27FC236}">
                <a16:creationId xmlns:a16="http://schemas.microsoft.com/office/drawing/2014/main" id="{D3A7A45F-7654-49DF-A68A-4300D1E0B083}"/>
              </a:ext>
            </a:extLst>
          </p:cNvPr>
          <p:cNvPicPr>
            <a:picLocks noChangeAspect="1"/>
          </p:cNvPicPr>
          <p:nvPr/>
        </p:nvPicPr>
        <p:blipFill>
          <a:blip r:embed="rId5"/>
          <a:stretch>
            <a:fillRect/>
          </a:stretch>
        </p:blipFill>
        <p:spPr>
          <a:xfrm>
            <a:off x="4077730" y="1556951"/>
            <a:ext cx="4684608" cy="2934222"/>
          </a:xfrm>
          <a:prstGeom prst="rect">
            <a:avLst/>
          </a:prstGeom>
          <a:effectLst>
            <a:glow rad="228600">
              <a:schemeClr val="accent1">
                <a:satMod val="175000"/>
                <a:alpha val="40000"/>
              </a:schemeClr>
            </a:glow>
          </a:effectLst>
        </p:spPr>
      </p:pic>
      <p:pic>
        <p:nvPicPr>
          <p:cNvPr id="10" name="Picture 9">
            <a:extLst>
              <a:ext uri="{FF2B5EF4-FFF2-40B4-BE49-F238E27FC236}">
                <a16:creationId xmlns:a16="http://schemas.microsoft.com/office/drawing/2014/main" id="{132ECDD3-8460-4DAD-BB08-CA5B13A2DE2F}"/>
              </a:ext>
            </a:extLst>
          </p:cNvPr>
          <p:cNvPicPr>
            <a:picLocks noChangeAspect="1"/>
          </p:cNvPicPr>
          <p:nvPr/>
        </p:nvPicPr>
        <p:blipFill>
          <a:blip r:embed="rId6"/>
          <a:stretch>
            <a:fillRect/>
          </a:stretch>
        </p:blipFill>
        <p:spPr>
          <a:xfrm>
            <a:off x="5460399" y="2232454"/>
            <a:ext cx="1238250" cy="333375"/>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153676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09AE40-5F9C-4A72-A85B-37378C321746}"/>
              </a:ext>
            </a:extLst>
          </p:cNvPr>
          <p:cNvSpPr>
            <a:spLocks noGrp="1"/>
          </p:cNvSpPr>
          <p:nvPr>
            <p:ph type="body" sz="quarter" idx="10"/>
          </p:nvPr>
        </p:nvSpPr>
        <p:spPr>
          <a:xfrm>
            <a:off x="444138" y="818009"/>
            <a:ext cx="3888966" cy="2987637"/>
          </a:xfrm>
        </p:spPr>
        <p:txBody>
          <a:bodyPr/>
          <a:lstStyle/>
          <a:p>
            <a:r>
              <a:rPr lang="en-US" dirty="0"/>
              <a:t>Set up and rollout considerations</a:t>
            </a:r>
          </a:p>
          <a:p>
            <a:pPr marL="285750" indent="-285750">
              <a:buFont typeface="Arial" panose="020B0604020202020204" pitchFamily="34" charset="0"/>
              <a:buChar char="•"/>
            </a:pPr>
            <a:r>
              <a:rPr lang="en-US" dirty="0"/>
              <a:t>Permissions</a:t>
            </a:r>
          </a:p>
          <a:p>
            <a:pPr marL="285750" indent="-285750">
              <a:buFont typeface="Arial" panose="020B0604020202020204" pitchFamily="34" charset="0"/>
              <a:buChar char="•"/>
            </a:pPr>
            <a:r>
              <a:rPr lang="en-US" dirty="0"/>
              <a:t>Password parameters</a:t>
            </a:r>
          </a:p>
          <a:p>
            <a:pPr marL="285750" indent="-285750">
              <a:buFont typeface="Arial" panose="020B0604020202020204" pitchFamily="34" charset="0"/>
              <a:buChar char="•"/>
            </a:pPr>
            <a:r>
              <a:rPr lang="en-US" dirty="0"/>
              <a:t>Email templates</a:t>
            </a:r>
          </a:p>
          <a:p>
            <a:r>
              <a:rPr lang="en-US" dirty="0"/>
              <a:t> </a:t>
            </a:r>
          </a:p>
        </p:txBody>
      </p:sp>
      <p:sp>
        <p:nvSpPr>
          <p:cNvPr id="3" name="Title 2">
            <a:extLst>
              <a:ext uri="{FF2B5EF4-FFF2-40B4-BE49-F238E27FC236}">
                <a16:creationId xmlns:a16="http://schemas.microsoft.com/office/drawing/2014/main" id="{5BDBA428-4A3E-405B-8C38-26F1870DF3B1}"/>
              </a:ext>
            </a:extLst>
          </p:cNvPr>
          <p:cNvSpPr>
            <a:spLocks noGrp="1"/>
          </p:cNvSpPr>
          <p:nvPr>
            <p:ph type="title"/>
          </p:nvPr>
        </p:nvSpPr>
        <p:spPr/>
        <p:txBody>
          <a:bodyPr/>
          <a:lstStyle/>
          <a:p>
            <a:r>
              <a:rPr lang="en-US" dirty="0" err="1"/>
              <a:t>eSuite</a:t>
            </a:r>
            <a:r>
              <a:rPr lang="en-US" dirty="0"/>
              <a:t> User Profiles</a:t>
            </a:r>
          </a:p>
        </p:txBody>
      </p:sp>
      <p:pic>
        <p:nvPicPr>
          <p:cNvPr id="8" name="Picture 7">
            <a:extLst>
              <a:ext uri="{FF2B5EF4-FFF2-40B4-BE49-F238E27FC236}">
                <a16:creationId xmlns:a16="http://schemas.microsoft.com/office/drawing/2014/main" id="{302C946C-BA1C-466B-96AF-32A57D6E3849}"/>
              </a:ext>
            </a:extLst>
          </p:cNvPr>
          <p:cNvPicPr>
            <a:picLocks noChangeAspect="1"/>
          </p:cNvPicPr>
          <p:nvPr/>
        </p:nvPicPr>
        <p:blipFill>
          <a:blip r:embed="rId3"/>
          <a:stretch>
            <a:fillRect/>
          </a:stretch>
        </p:blipFill>
        <p:spPr>
          <a:xfrm>
            <a:off x="4555013" y="818009"/>
            <a:ext cx="4299365" cy="3563226"/>
          </a:xfrm>
          <a:prstGeom prst="rect">
            <a:avLst/>
          </a:prstGeom>
          <a:ln w="38100">
            <a:noFill/>
          </a:ln>
          <a:effectLst>
            <a:glow rad="228600">
              <a:schemeClr val="accent4">
                <a:satMod val="175000"/>
                <a:alpha val="40000"/>
              </a:schemeClr>
            </a:glow>
          </a:effectLst>
        </p:spPr>
      </p:pic>
    </p:spTree>
    <p:extLst>
      <p:ext uri="{BB962C8B-B14F-4D97-AF65-F5344CB8AC3E}">
        <p14:creationId xmlns:p14="http://schemas.microsoft.com/office/powerpoint/2010/main" val="410137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C6E0DB-47C3-4E9B-A4DD-2132E4DA5D2E}"/>
              </a:ext>
            </a:extLst>
          </p:cNvPr>
          <p:cNvSpPr>
            <a:spLocks noGrp="1"/>
          </p:cNvSpPr>
          <p:nvPr>
            <p:ph type="title"/>
          </p:nvPr>
        </p:nvSpPr>
        <p:spPr/>
        <p:txBody>
          <a:bodyPr/>
          <a:lstStyle/>
          <a:p>
            <a:r>
              <a:rPr lang="en-US" dirty="0"/>
              <a:t>Agenda</a:t>
            </a:r>
          </a:p>
        </p:txBody>
      </p:sp>
      <p:graphicFrame>
        <p:nvGraphicFramePr>
          <p:cNvPr id="5" name="Diagram 4">
            <a:extLst>
              <a:ext uri="{FF2B5EF4-FFF2-40B4-BE49-F238E27FC236}">
                <a16:creationId xmlns:a16="http://schemas.microsoft.com/office/drawing/2014/main" id="{10F12D54-7600-435D-8430-3C11D810BBFA}"/>
              </a:ext>
            </a:extLst>
          </p:cNvPr>
          <p:cNvGraphicFramePr/>
          <p:nvPr>
            <p:extLst>
              <p:ext uri="{D42A27DB-BD31-4B8C-83A1-F6EECF244321}">
                <p14:modId xmlns:p14="http://schemas.microsoft.com/office/powerpoint/2010/main" val="986184074"/>
              </p:ext>
            </p:extLst>
          </p:nvPr>
        </p:nvGraphicFramePr>
        <p:xfrm>
          <a:off x="289621" y="936625"/>
          <a:ext cx="5140036" cy="3270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178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8803" y="818010"/>
            <a:ext cx="8656475" cy="3475694"/>
          </a:xfrm>
          <a:prstGeom prst="rect">
            <a:avLst/>
          </a:prstGeom>
        </p:spPr>
        <p:txBody>
          <a:bodyPr/>
          <a:lstStyle/>
          <a:p>
            <a:pPr lvl="0"/>
            <a:r>
              <a:rPr lang="en-US" b="1" dirty="0"/>
              <a:t>Advisors need to understand new functionality:</a:t>
            </a:r>
            <a:endParaRPr lang="en-US" b="1" dirty="0">
              <a:solidFill>
                <a:schemeClr val="tx1">
                  <a:lumMod val="75000"/>
                  <a:lumOff val="25000"/>
                </a:schemeClr>
              </a:solidFill>
            </a:endParaRPr>
          </a:p>
          <a:p>
            <a:pPr lvl="1"/>
            <a:r>
              <a:rPr lang="en-US" dirty="0"/>
              <a:t>New Login procedure</a:t>
            </a:r>
          </a:p>
          <a:p>
            <a:pPr lvl="1"/>
            <a:r>
              <a:rPr lang="en-US" dirty="0"/>
              <a:t>New screen appearance</a:t>
            </a:r>
          </a:p>
          <a:p>
            <a:pPr lvl="1"/>
            <a:r>
              <a:rPr lang="en-US" dirty="0"/>
              <a:t>Ability to add multiple utility accounts to a user profile (and later, delete one or more)</a:t>
            </a:r>
          </a:p>
          <a:p>
            <a:pPr lvl="1"/>
            <a:r>
              <a:rPr lang="en-US" dirty="0"/>
              <a:t>How to log in to a user’s account from Customer Service</a:t>
            </a:r>
          </a:p>
          <a:p>
            <a:pPr lvl="0"/>
            <a:r>
              <a:rPr lang="en-US" b="1" dirty="0"/>
              <a:t>Advisors need to be prepared to guide customers in:</a:t>
            </a:r>
          </a:p>
          <a:p>
            <a:pPr lvl="1"/>
            <a:r>
              <a:rPr lang="en-US" dirty="0"/>
              <a:t>User ID and Password reset procedures</a:t>
            </a:r>
          </a:p>
          <a:p>
            <a:pPr lvl="1"/>
            <a:r>
              <a:rPr lang="en-US" dirty="0"/>
              <a:t>Adding / deleting utility accounts to a user profile</a:t>
            </a:r>
          </a:p>
          <a:p>
            <a:pPr marL="0" lvl="0" indent="0">
              <a:buNone/>
            </a:pPr>
            <a:endParaRPr lang="en-US" b="1" dirty="0">
              <a:solidFill>
                <a:schemeClr val="tx1">
                  <a:lumMod val="75000"/>
                  <a:lumOff val="25000"/>
                </a:schemeClr>
              </a:solidFill>
            </a:endParaRPr>
          </a:p>
          <a:p>
            <a:pPr marL="0" lvl="0" indent="0" algn="ctr">
              <a:buNone/>
            </a:pPr>
            <a:r>
              <a:rPr lang="en-US" b="1" i="1" dirty="0">
                <a:solidFill>
                  <a:schemeClr val="tx1">
                    <a:lumMod val="75000"/>
                    <a:lumOff val="25000"/>
                  </a:schemeClr>
                </a:solidFill>
              </a:rPr>
              <a:t>**Preparation and Practice before upgrading is ESSENTIAL **</a:t>
            </a:r>
            <a:endParaRPr lang="en-US" b="1" i="1" dirty="0"/>
          </a:p>
        </p:txBody>
      </p:sp>
      <p:sp>
        <p:nvSpPr>
          <p:cNvPr id="2" name="Title 1"/>
          <p:cNvSpPr>
            <a:spLocks noGrp="1"/>
          </p:cNvSpPr>
          <p:nvPr>
            <p:ph type="title"/>
          </p:nvPr>
        </p:nvSpPr>
        <p:spPr/>
        <p:txBody>
          <a:bodyPr/>
          <a:lstStyle/>
          <a:p>
            <a:r>
              <a:rPr lang="en-US" dirty="0"/>
              <a:t>Customer Service training considerations</a:t>
            </a:r>
          </a:p>
        </p:txBody>
      </p:sp>
    </p:spTree>
    <p:extLst>
      <p:ext uri="{BB962C8B-B14F-4D97-AF65-F5344CB8AC3E}">
        <p14:creationId xmlns:p14="http://schemas.microsoft.com/office/powerpoint/2010/main" val="2210337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8A9B-FCF1-46E5-8AA4-75D932D054B7}"/>
              </a:ext>
            </a:extLst>
          </p:cNvPr>
          <p:cNvSpPr>
            <a:spLocks noGrp="1"/>
          </p:cNvSpPr>
          <p:nvPr>
            <p:ph type="ctrTitle"/>
          </p:nvPr>
        </p:nvSpPr>
        <p:spPr/>
        <p:txBody>
          <a:bodyPr/>
          <a:lstStyle/>
          <a:p>
            <a:r>
              <a:rPr lang="en-US" dirty="0"/>
              <a:t>2019.1</a:t>
            </a:r>
          </a:p>
        </p:txBody>
      </p:sp>
      <p:sp>
        <p:nvSpPr>
          <p:cNvPr id="3" name="Subtitle 2">
            <a:extLst>
              <a:ext uri="{FF2B5EF4-FFF2-40B4-BE49-F238E27FC236}">
                <a16:creationId xmlns:a16="http://schemas.microsoft.com/office/drawing/2014/main" id="{54AF05F3-B6B7-4169-9FAB-2726A6A40931}"/>
              </a:ext>
            </a:extLst>
          </p:cNvPr>
          <p:cNvSpPr>
            <a:spLocks noGrp="1"/>
          </p:cNvSpPr>
          <p:nvPr>
            <p:ph type="subTitle" idx="1"/>
          </p:nvPr>
        </p:nvSpPr>
        <p:spPr/>
        <p:txBody>
          <a:bodyPr/>
          <a:lstStyle/>
          <a:p>
            <a:r>
              <a:rPr lang="en-US" sz="2000" b="1" dirty="0"/>
              <a:t>Utility Enhancements</a:t>
            </a:r>
          </a:p>
          <a:p>
            <a:endParaRPr lang="en-US" dirty="0"/>
          </a:p>
        </p:txBody>
      </p:sp>
    </p:spTree>
    <p:extLst>
      <p:ext uri="{BB962C8B-B14F-4D97-AF65-F5344CB8AC3E}">
        <p14:creationId xmlns:p14="http://schemas.microsoft.com/office/powerpoint/2010/main" val="324908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D30F61-3098-4E67-B06D-3BC49B9F222B}"/>
              </a:ext>
            </a:extLst>
          </p:cNvPr>
          <p:cNvSpPr>
            <a:spLocks noGrp="1"/>
          </p:cNvSpPr>
          <p:nvPr>
            <p:ph type="body" sz="quarter" idx="10"/>
          </p:nvPr>
        </p:nvSpPr>
        <p:spPr>
          <a:xfrm>
            <a:off x="444137" y="818009"/>
            <a:ext cx="8386957" cy="4130524"/>
          </a:xfrm>
        </p:spPr>
        <p:txBody>
          <a:bodyPr>
            <a:normAutofit fontScale="92500" lnSpcReduction="10000"/>
          </a:bodyPr>
          <a:lstStyle/>
          <a:p>
            <a:pPr algn="l"/>
            <a:endParaRPr lang="en-US" b="1" dirty="0"/>
          </a:p>
          <a:p>
            <a:pPr algn="l"/>
            <a:endParaRPr lang="en-US" b="1" dirty="0"/>
          </a:p>
          <a:p>
            <a:pPr algn="l"/>
            <a:endParaRPr lang="en-US" b="1" dirty="0"/>
          </a:p>
          <a:p>
            <a:pPr marL="285750" indent="-285750" algn="l">
              <a:buFont typeface="Arial" panose="020B0604020202020204" pitchFamily="34" charset="0"/>
              <a:buChar char="•"/>
            </a:pPr>
            <a:r>
              <a:rPr lang="en-US" b="1" dirty="0"/>
              <a:t>Time stamp on receipts</a:t>
            </a:r>
          </a:p>
          <a:p>
            <a:pPr marL="285750" indent="-285750" algn="l">
              <a:buFont typeface="Arial" panose="020B0604020202020204" pitchFamily="34" charset="0"/>
              <a:buChar char="•"/>
            </a:pPr>
            <a:r>
              <a:rPr lang="en-US" b="1" dirty="0"/>
              <a:t>Bad Debt export: SSN and birthdate added</a:t>
            </a:r>
          </a:p>
          <a:p>
            <a:pPr marL="285750" indent="-285750" algn="l">
              <a:buFont typeface="Arial" panose="020B0604020202020204" pitchFamily="34" charset="0"/>
              <a:buChar char="•"/>
            </a:pPr>
            <a:r>
              <a:rPr lang="en-US" b="1" dirty="0"/>
              <a:t>Pending move outs flagged in Delinquent Processing</a:t>
            </a:r>
          </a:p>
          <a:p>
            <a:pPr marL="285750" indent="-285750" algn="l">
              <a:buFont typeface="Arial" panose="020B0604020202020204" pitchFamily="34" charset="0"/>
              <a:buChar char="•"/>
            </a:pPr>
            <a:r>
              <a:rPr lang="en-US" b="1" dirty="0"/>
              <a:t>Account Notes enhancements</a:t>
            </a:r>
          </a:p>
          <a:p>
            <a:pPr marL="285750" indent="-285750" algn="l">
              <a:buFont typeface="Arial" panose="020B0604020202020204" pitchFamily="34" charset="0"/>
              <a:buChar char="•"/>
            </a:pPr>
            <a:r>
              <a:rPr lang="en-US" b="1" dirty="0"/>
              <a:t>New Payment processor option: Open Edge</a:t>
            </a:r>
          </a:p>
          <a:p>
            <a:pPr marL="285750" indent="-285750" algn="l">
              <a:buFont typeface="Arial" panose="020B0604020202020204" pitchFamily="34" charset="0"/>
              <a:buChar char="•"/>
            </a:pPr>
            <a:r>
              <a:rPr lang="en-US" b="1" dirty="0"/>
              <a:t>Transfer credit balance</a:t>
            </a:r>
          </a:p>
          <a:p>
            <a:pPr marL="285750" indent="-285750" algn="l">
              <a:buFont typeface="Arial" panose="020B0604020202020204" pitchFamily="34" charset="0"/>
              <a:buChar char="•"/>
            </a:pPr>
            <a:r>
              <a:rPr lang="en-US" b="1" dirty="0"/>
              <a:t>Charitable Contributions – “Round-Up”</a:t>
            </a:r>
          </a:p>
          <a:p>
            <a:pPr algn="l"/>
            <a:endParaRPr lang="en-US" b="1" dirty="0"/>
          </a:p>
          <a:p>
            <a:pPr algn="l"/>
            <a:endParaRPr lang="en-US" b="1" dirty="0"/>
          </a:p>
          <a:p>
            <a:pPr algn="l"/>
            <a:endParaRPr lang="en-US" b="1" dirty="0"/>
          </a:p>
          <a:p>
            <a:pPr algn="l"/>
            <a:endParaRPr lang="en-US" b="1" dirty="0"/>
          </a:p>
          <a:p>
            <a:pPr algn="l"/>
            <a:endParaRPr lang="en-US" b="1" dirty="0"/>
          </a:p>
          <a:p>
            <a:pPr algn="l"/>
            <a:endParaRPr lang="en-US" i="1" dirty="0">
              <a:solidFill>
                <a:schemeClr val="bg1">
                  <a:lumMod val="50000"/>
                </a:schemeClr>
              </a:solidFill>
            </a:endParaRPr>
          </a:p>
        </p:txBody>
      </p:sp>
      <p:sp>
        <p:nvSpPr>
          <p:cNvPr id="3" name="Title 2">
            <a:extLst>
              <a:ext uri="{FF2B5EF4-FFF2-40B4-BE49-F238E27FC236}">
                <a16:creationId xmlns:a16="http://schemas.microsoft.com/office/drawing/2014/main" id="{79080228-36A5-416C-8D73-0A2B21737907}"/>
              </a:ext>
            </a:extLst>
          </p:cNvPr>
          <p:cNvSpPr>
            <a:spLocks noGrp="1"/>
          </p:cNvSpPr>
          <p:nvPr>
            <p:ph type="title"/>
          </p:nvPr>
        </p:nvSpPr>
        <p:spPr/>
        <p:txBody>
          <a:bodyPr/>
          <a:lstStyle/>
          <a:p>
            <a:r>
              <a:rPr lang="en-US" dirty="0"/>
              <a:t>2019.1 Summary of Utility enhancements</a:t>
            </a:r>
          </a:p>
        </p:txBody>
      </p:sp>
    </p:spTree>
    <p:extLst>
      <p:ext uri="{BB962C8B-B14F-4D97-AF65-F5344CB8AC3E}">
        <p14:creationId xmlns:p14="http://schemas.microsoft.com/office/powerpoint/2010/main" val="135809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D30F61-3098-4E67-B06D-3BC49B9F222B}"/>
              </a:ext>
            </a:extLst>
          </p:cNvPr>
          <p:cNvSpPr>
            <a:spLocks noGrp="1"/>
          </p:cNvSpPr>
          <p:nvPr>
            <p:ph type="body" sz="quarter" idx="10"/>
          </p:nvPr>
        </p:nvSpPr>
        <p:spPr/>
        <p:txBody>
          <a:bodyPr>
            <a:normAutofit/>
          </a:bodyPr>
          <a:lstStyle/>
          <a:p>
            <a:pPr algn="l"/>
            <a:r>
              <a:rPr lang="en-US" dirty="0"/>
              <a:t>From the Idea Portal….</a:t>
            </a:r>
          </a:p>
          <a:p>
            <a:pPr algn="l"/>
            <a:r>
              <a:rPr lang="en-US" b="1" dirty="0"/>
              <a:t>Be able to add a Time Stamp to the Utility Customer Receipts</a:t>
            </a:r>
          </a:p>
          <a:p>
            <a:pPr algn="l"/>
            <a:r>
              <a:rPr lang="en-US" b="0" i="1" dirty="0">
                <a:solidFill>
                  <a:schemeClr val="bg1">
                    <a:lumMod val="50000"/>
                  </a:schemeClr>
                </a:solidFill>
              </a:rPr>
              <a:t>Our Utility Cashiers would find it very useful to have a full Time Stamp on customer receipts. This would assist greatly with the cashiers' internal research and </a:t>
            </a:r>
            <a:r>
              <a:rPr lang="en-US" i="1" dirty="0">
                <a:solidFill>
                  <a:schemeClr val="bg1">
                    <a:lumMod val="50000"/>
                  </a:schemeClr>
                </a:solidFill>
              </a:rPr>
              <a:t>troubleshooting</a:t>
            </a:r>
            <a:r>
              <a:rPr lang="en-US" b="0" i="1" dirty="0">
                <a:solidFill>
                  <a:schemeClr val="bg1">
                    <a:lumMod val="50000"/>
                  </a:schemeClr>
                </a:solidFill>
              </a:rPr>
              <a:t>.</a:t>
            </a:r>
            <a:endParaRPr lang="en-US" i="1" dirty="0">
              <a:solidFill>
                <a:schemeClr val="bg1">
                  <a:lumMod val="50000"/>
                </a:schemeClr>
              </a:solidFill>
            </a:endParaRPr>
          </a:p>
        </p:txBody>
      </p:sp>
      <p:sp>
        <p:nvSpPr>
          <p:cNvPr id="3" name="Title 2">
            <a:extLst>
              <a:ext uri="{FF2B5EF4-FFF2-40B4-BE49-F238E27FC236}">
                <a16:creationId xmlns:a16="http://schemas.microsoft.com/office/drawing/2014/main" id="{79080228-36A5-416C-8D73-0A2B21737907}"/>
              </a:ext>
            </a:extLst>
          </p:cNvPr>
          <p:cNvSpPr>
            <a:spLocks noGrp="1"/>
          </p:cNvSpPr>
          <p:nvPr>
            <p:ph type="title"/>
          </p:nvPr>
        </p:nvSpPr>
        <p:spPr/>
        <p:txBody>
          <a:bodyPr/>
          <a:lstStyle/>
          <a:p>
            <a:r>
              <a:rPr lang="en-US" dirty="0"/>
              <a:t>Time Stamp Receipts</a:t>
            </a:r>
          </a:p>
        </p:txBody>
      </p:sp>
    </p:spTree>
    <p:extLst>
      <p:ext uri="{BB962C8B-B14F-4D97-AF65-F5344CB8AC3E}">
        <p14:creationId xmlns:p14="http://schemas.microsoft.com/office/powerpoint/2010/main" val="314611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xEl>
                                              <p:pRg st="2" end="2"/>
                                            </p:txEl>
                                          </p:spTgt>
                                        </p:tgtEl>
                                      </p:cBhvr>
                                    </p:animEffect>
                                    <p:set>
                                      <p:cBhvr>
                                        <p:cTn id="7" dur="1" fill="hold">
                                          <p:stCondLst>
                                            <p:cond delay="499"/>
                                          </p:stCondLst>
                                        </p:cTn>
                                        <p:tgtEl>
                                          <p:spTgt spid="4">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5AC74E-9C3B-4D37-AC2E-2728C41EEF7B}"/>
              </a:ext>
            </a:extLst>
          </p:cNvPr>
          <p:cNvSpPr>
            <a:spLocks noGrp="1"/>
          </p:cNvSpPr>
          <p:nvPr>
            <p:ph type="body" sz="quarter" idx="10"/>
          </p:nvPr>
        </p:nvSpPr>
        <p:spPr/>
        <p:txBody>
          <a:bodyPr/>
          <a:lstStyle/>
          <a:p>
            <a:pPr marL="285750" indent="-285750">
              <a:buFont typeface="Arial" panose="020B0604020202020204" pitchFamily="34" charset="0"/>
              <a:buChar char="•"/>
            </a:pPr>
            <a:r>
              <a:rPr lang="en-US" dirty="0"/>
              <a:t>On the physical receipt</a:t>
            </a:r>
          </a:p>
          <a:p>
            <a:pPr marL="742950" lvl="1" indent="-285750">
              <a:buFont typeface="Arial" panose="020B0604020202020204" pitchFamily="34" charset="0"/>
              <a:buChar char="•"/>
            </a:pPr>
            <a:r>
              <a:rPr lang="en-US" dirty="0"/>
              <a:t>Slip printer – configurable</a:t>
            </a:r>
          </a:p>
          <a:p>
            <a:pPr marL="742950" lvl="1" indent="-285750">
              <a:buFont typeface="Arial" panose="020B0604020202020204" pitchFamily="34" charset="0"/>
              <a:buChar char="•"/>
            </a:pPr>
            <a:r>
              <a:rPr lang="en-US" dirty="0"/>
              <a:t>Laser receipt - always</a:t>
            </a:r>
          </a:p>
        </p:txBody>
      </p:sp>
      <p:sp>
        <p:nvSpPr>
          <p:cNvPr id="3" name="Title 2">
            <a:extLst>
              <a:ext uri="{FF2B5EF4-FFF2-40B4-BE49-F238E27FC236}">
                <a16:creationId xmlns:a16="http://schemas.microsoft.com/office/drawing/2014/main" id="{E31F5214-4B49-45A2-BA73-B36163FB9F50}"/>
              </a:ext>
            </a:extLst>
          </p:cNvPr>
          <p:cNvSpPr>
            <a:spLocks noGrp="1"/>
          </p:cNvSpPr>
          <p:nvPr>
            <p:ph type="title"/>
          </p:nvPr>
        </p:nvSpPr>
        <p:spPr/>
        <p:txBody>
          <a:bodyPr/>
          <a:lstStyle/>
          <a:p>
            <a:r>
              <a:rPr lang="en-US" dirty="0"/>
              <a:t>Time Stamp Receipts</a:t>
            </a:r>
          </a:p>
        </p:txBody>
      </p:sp>
      <p:pic>
        <p:nvPicPr>
          <p:cNvPr id="4" name="Picture 3">
            <a:extLst>
              <a:ext uri="{FF2B5EF4-FFF2-40B4-BE49-F238E27FC236}">
                <a16:creationId xmlns:a16="http://schemas.microsoft.com/office/drawing/2014/main" id="{F99EC022-3DF3-4817-B797-6C2B05A951F0}"/>
              </a:ext>
            </a:extLst>
          </p:cNvPr>
          <p:cNvPicPr>
            <a:picLocks noChangeAspect="1"/>
          </p:cNvPicPr>
          <p:nvPr/>
        </p:nvPicPr>
        <p:blipFill>
          <a:blip r:embed="rId3"/>
          <a:stretch>
            <a:fillRect/>
          </a:stretch>
        </p:blipFill>
        <p:spPr>
          <a:xfrm>
            <a:off x="4992129" y="856091"/>
            <a:ext cx="2340187" cy="3431317"/>
          </a:xfrm>
          <a:prstGeom prst="rect">
            <a:avLst/>
          </a:prstGeom>
        </p:spPr>
      </p:pic>
      <p:pic>
        <p:nvPicPr>
          <p:cNvPr id="5" name="Picture 4">
            <a:extLst>
              <a:ext uri="{FF2B5EF4-FFF2-40B4-BE49-F238E27FC236}">
                <a16:creationId xmlns:a16="http://schemas.microsoft.com/office/drawing/2014/main" id="{2759CC38-4921-4A72-8037-41CA62669532}"/>
              </a:ext>
            </a:extLst>
          </p:cNvPr>
          <p:cNvPicPr>
            <a:picLocks noChangeAspect="1"/>
          </p:cNvPicPr>
          <p:nvPr/>
        </p:nvPicPr>
        <p:blipFill>
          <a:blip r:embed="rId4"/>
          <a:stretch>
            <a:fillRect/>
          </a:stretch>
        </p:blipFill>
        <p:spPr>
          <a:xfrm>
            <a:off x="4637615" y="2246461"/>
            <a:ext cx="3171825" cy="295275"/>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203358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50"/>
          <a:stretch/>
        </p:blipFill>
        <p:spPr>
          <a:xfrm>
            <a:off x="1296127" y="306977"/>
            <a:ext cx="6408377" cy="37490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238" y="19593"/>
            <a:ext cx="7039524" cy="5293722"/>
          </a:xfrm>
          <a:prstGeom prst="rect">
            <a:avLst/>
          </a:prstGeom>
        </p:spPr>
      </p:pic>
      <p:pic>
        <p:nvPicPr>
          <p:cNvPr id="7" name="Picture 6">
            <a:extLst>
              <a:ext uri="{FF2B5EF4-FFF2-40B4-BE49-F238E27FC236}">
                <a16:creationId xmlns:a16="http://schemas.microsoft.com/office/drawing/2014/main" id="{DCF7C238-41DE-4AA9-A254-4879FA028426}"/>
              </a:ext>
            </a:extLst>
          </p:cNvPr>
          <p:cNvPicPr>
            <a:picLocks noChangeAspect="1"/>
          </p:cNvPicPr>
          <p:nvPr/>
        </p:nvPicPr>
        <p:blipFill>
          <a:blip r:embed="rId5"/>
          <a:stretch>
            <a:fillRect/>
          </a:stretch>
        </p:blipFill>
        <p:spPr>
          <a:xfrm>
            <a:off x="1366584" y="306977"/>
            <a:ext cx="6237704" cy="3749039"/>
          </a:xfrm>
          <a:prstGeom prst="rect">
            <a:avLst/>
          </a:prstGeom>
        </p:spPr>
      </p:pic>
      <p:pic>
        <p:nvPicPr>
          <p:cNvPr id="8" name="Picture 7">
            <a:extLst>
              <a:ext uri="{FF2B5EF4-FFF2-40B4-BE49-F238E27FC236}">
                <a16:creationId xmlns:a16="http://schemas.microsoft.com/office/drawing/2014/main" id="{50B282B8-D177-45A8-98A3-56AB52A7EF54}"/>
              </a:ext>
            </a:extLst>
          </p:cNvPr>
          <p:cNvPicPr>
            <a:picLocks noChangeAspect="1"/>
          </p:cNvPicPr>
          <p:nvPr/>
        </p:nvPicPr>
        <p:blipFill>
          <a:blip r:embed="rId6"/>
          <a:stretch>
            <a:fillRect/>
          </a:stretch>
        </p:blipFill>
        <p:spPr>
          <a:xfrm>
            <a:off x="3443287" y="2218166"/>
            <a:ext cx="2257425" cy="295275"/>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26816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50"/>
          <a:stretch/>
        </p:blipFill>
        <p:spPr>
          <a:xfrm>
            <a:off x="1296127" y="306977"/>
            <a:ext cx="6408377" cy="37490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238" y="19593"/>
            <a:ext cx="7039524" cy="5293722"/>
          </a:xfrm>
          <a:prstGeom prst="rect">
            <a:avLst/>
          </a:prstGeom>
        </p:spPr>
      </p:pic>
      <p:pic>
        <p:nvPicPr>
          <p:cNvPr id="9" name="Picture 8">
            <a:extLst>
              <a:ext uri="{FF2B5EF4-FFF2-40B4-BE49-F238E27FC236}">
                <a16:creationId xmlns:a16="http://schemas.microsoft.com/office/drawing/2014/main" id="{13C46809-C4DB-457C-A975-CB67E163CC14}"/>
              </a:ext>
            </a:extLst>
          </p:cNvPr>
          <p:cNvPicPr>
            <a:picLocks noChangeAspect="1"/>
          </p:cNvPicPr>
          <p:nvPr/>
        </p:nvPicPr>
        <p:blipFill>
          <a:blip r:embed="rId5"/>
          <a:stretch>
            <a:fillRect/>
          </a:stretch>
        </p:blipFill>
        <p:spPr>
          <a:xfrm>
            <a:off x="1377859" y="306977"/>
            <a:ext cx="6326645" cy="3794253"/>
          </a:xfrm>
          <a:prstGeom prst="rect">
            <a:avLst/>
          </a:prstGeom>
        </p:spPr>
      </p:pic>
      <p:pic>
        <p:nvPicPr>
          <p:cNvPr id="10" name="Picture 9">
            <a:extLst>
              <a:ext uri="{FF2B5EF4-FFF2-40B4-BE49-F238E27FC236}">
                <a16:creationId xmlns:a16="http://schemas.microsoft.com/office/drawing/2014/main" id="{696098D0-D387-4C67-8BF1-2278D7398A0A}"/>
              </a:ext>
            </a:extLst>
          </p:cNvPr>
          <p:cNvPicPr>
            <a:picLocks noChangeAspect="1"/>
          </p:cNvPicPr>
          <p:nvPr/>
        </p:nvPicPr>
        <p:blipFill>
          <a:blip r:embed="rId6"/>
          <a:stretch>
            <a:fillRect/>
          </a:stretch>
        </p:blipFill>
        <p:spPr>
          <a:xfrm>
            <a:off x="1934669" y="2573859"/>
            <a:ext cx="2171700" cy="247650"/>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89959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style.rotation</p:attrName>
                                        </p:attrNameLst>
                                      </p:cBhvr>
                                      <p:tavLst>
                                        <p:tav tm="0">
                                          <p:val>
                                            <p:fltVal val="90"/>
                                          </p:val>
                                        </p:tav>
                                        <p:tav tm="100000">
                                          <p:val>
                                            <p:fltVal val="0"/>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50"/>
          <a:stretch/>
        </p:blipFill>
        <p:spPr>
          <a:xfrm>
            <a:off x="1296127" y="306977"/>
            <a:ext cx="6408377" cy="37490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238" y="19593"/>
            <a:ext cx="7039524" cy="5293722"/>
          </a:xfrm>
          <a:prstGeom prst="rect">
            <a:avLst/>
          </a:prstGeom>
        </p:spPr>
      </p:pic>
      <p:pic>
        <p:nvPicPr>
          <p:cNvPr id="2" name="Picture 1">
            <a:extLst>
              <a:ext uri="{FF2B5EF4-FFF2-40B4-BE49-F238E27FC236}">
                <a16:creationId xmlns:a16="http://schemas.microsoft.com/office/drawing/2014/main" id="{9DB8AED7-FE4F-4894-8307-5153AED29706}"/>
              </a:ext>
            </a:extLst>
          </p:cNvPr>
          <p:cNvPicPr>
            <a:picLocks noChangeAspect="1"/>
          </p:cNvPicPr>
          <p:nvPr/>
        </p:nvPicPr>
        <p:blipFill>
          <a:blip r:embed="rId5"/>
          <a:stretch>
            <a:fillRect/>
          </a:stretch>
        </p:blipFill>
        <p:spPr>
          <a:xfrm>
            <a:off x="1381831" y="306977"/>
            <a:ext cx="6288266" cy="3749039"/>
          </a:xfrm>
          <a:prstGeom prst="rect">
            <a:avLst/>
          </a:prstGeom>
        </p:spPr>
      </p:pic>
      <p:pic>
        <p:nvPicPr>
          <p:cNvPr id="3" name="Picture 2">
            <a:extLst>
              <a:ext uri="{FF2B5EF4-FFF2-40B4-BE49-F238E27FC236}">
                <a16:creationId xmlns:a16="http://schemas.microsoft.com/office/drawing/2014/main" id="{E60A431C-C25B-4882-AB6E-00805A3C20AA}"/>
              </a:ext>
            </a:extLst>
          </p:cNvPr>
          <p:cNvPicPr>
            <a:picLocks noChangeAspect="1"/>
          </p:cNvPicPr>
          <p:nvPr/>
        </p:nvPicPr>
        <p:blipFill>
          <a:blip r:embed="rId6"/>
          <a:stretch>
            <a:fillRect/>
          </a:stretch>
        </p:blipFill>
        <p:spPr>
          <a:xfrm>
            <a:off x="1473903" y="2181496"/>
            <a:ext cx="2409825" cy="304800"/>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240489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50"/>
          <a:stretch/>
        </p:blipFill>
        <p:spPr>
          <a:xfrm>
            <a:off x="1296127" y="306977"/>
            <a:ext cx="6408377" cy="37490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238" y="19593"/>
            <a:ext cx="7039524" cy="5293722"/>
          </a:xfrm>
          <a:prstGeom prst="rect">
            <a:avLst/>
          </a:prstGeom>
        </p:spPr>
      </p:pic>
      <p:pic>
        <p:nvPicPr>
          <p:cNvPr id="2" name="Picture 1">
            <a:extLst>
              <a:ext uri="{FF2B5EF4-FFF2-40B4-BE49-F238E27FC236}">
                <a16:creationId xmlns:a16="http://schemas.microsoft.com/office/drawing/2014/main" id="{2B4BB836-203B-4F95-B534-78649BAC525C}"/>
              </a:ext>
            </a:extLst>
          </p:cNvPr>
          <p:cNvPicPr>
            <a:picLocks noChangeAspect="1"/>
          </p:cNvPicPr>
          <p:nvPr/>
        </p:nvPicPr>
        <p:blipFill>
          <a:blip r:embed="rId5"/>
          <a:stretch>
            <a:fillRect/>
          </a:stretch>
        </p:blipFill>
        <p:spPr>
          <a:xfrm>
            <a:off x="1357118" y="306977"/>
            <a:ext cx="6275965" cy="3749039"/>
          </a:xfrm>
          <a:prstGeom prst="rect">
            <a:avLst/>
          </a:prstGeom>
        </p:spPr>
      </p:pic>
      <p:pic>
        <p:nvPicPr>
          <p:cNvPr id="3" name="Picture 2">
            <a:extLst>
              <a:ext uri="{FF2B5EF4-FFF2-40B4-BE49-F238E27FC236}">
                <a16:creationId xmlns:a16="http://schemas.microsoft.com/office/drawing/2014/main" id="{2955579E-7584-4993-9A3C-EABADD2921E5}"/>
              </a:ext>
            </a:extLst>
          </p:cNvPr>
          <p:cNvPicPr>
            <a:picLocks noChangeAspect="1"/>
          </p:cNvPicPr>
          <p:nvPr/>
        </p:nvPicPr>
        <p:blipFill>
          <a:blip r:embed="rId6"/>
          <a:stretch>
            <a:fillRect/>
          </a:stretch>
        </p:blipFill>
        <p:spPr>
          <a:xfrm>
            <a:off x="4709597" y="2889808"/>
            <a:ext cx="2657475" cy="352425"/>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1249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50"/>
          <a:stretch/>
        </p:blipFill>
        <p:spPr>
          <a:xfrm>
            <a:off x="1296127" y="306977"/>
            <a:ext cx="6408377" cy="37490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238" y="19593"/>
            <a:ext cx="7039524" cy="5293722"/>
          </a:xfrm>
          <a:prstGeom prst="rect">
            <a:avLst/>
          </a:prstGeom>
        </p:spPr>
      </p:pic>
      <p:pic>
        <p:nvPicPr>
          <p:cNvPr id="3" name="Picture 2">
            <a:extLst>
              <a:ext uri="{FF2B5EF4-FFF2-40B4-BE49-F238E27FC236}">
                <a16:creationId xmlns:a16="http://schemas.microsoft.com/office/drawing/2014/main" id="{529CF3AA-0EEB-4EE2-9A12-C6ECA6AE538C}"/>
              </a:ext>
            </a:extLst>
          </p:cNvPr>
          <p:cNvPicPr>
            <a:picLocks noChangeAspect="1"/>
          </p:cNvPicPr>
          <p:nvPr/>
        </p:nvPicPr>
        <p:blipFill>
          <a:blip r:embed="rId5"/>
          <a:stretch>
            <a:fillRect/>
          </a:stretch>
        </p:blipFill>
        <p:spPr>
          <a:xfrm>
            <a:off x="2373742" y="348336"/>
            <a:ext cx="4347491" cy="3602075"/>
          </a:xfrm>
          <a:prstGeom prst="rect">
            <a:avLst/>
          </a:prstGeom>
        </p:spPr>
      </p:pic>
    </p:spTree>
    <p:extLst>
      <p:ext uri="{BB962C8B-B14F-4D97-AF65-F5344CB8AC3E}">
        <p14:creationId xmlns:p14="http://schemas.microsoft.com/office/powerpoint/2010/main" val="232564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8A9B-FCF1-46E5-8AA4-75D932D054B7}"/>
              </a:ext>
            </a:extLst>
          </p:cNvPr>
          <p:cNvSpPr>
            <a:spLocks noGrp="1"/>
          </p:cNvSpPr>
          <p:nvPr>
            <p:ph type="ctrTitle"/>
          </p:nvPr>
        </p:nvSpPr>
        <p:spPr/>
        <p:txBody>
          <a:bodyPr/>
          <a:lstStyle/>
          <a:p>
            <a:r>
              <a:rPr lang="en-US" dirty="0"/>
              <a:t>2018.1 Quick Review</a:t>
            </a:r>
          </a:p>
        </p:txBody>
      </p:sp>
    </p:spTree>
    <p:extLst>
      <p:ext uri="{BB962C8B-B14F-4D97-AF65-F5344CB8AC3E}">
        <p14:creationId xmlns:p14="http://schemas.microsoft.com/office/powerpoint/2010/main" val="216868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D30F61-3098-4E67-B06D-3BC49B9F222B}"/>
              </a:ext>
            </a:extLst>
          </p:cNvPr>
          <p:cNvSpPr>
            <a:spLocks noGrp="1"/>
          </p:cNvSpPr>
          <p:nvPr>
            <p:ph type="body" sz="quarter" idx="10"/>
          </p:nvPr>
        </p:nvSpPr>
        <p:spPr>
          <a:xfrm>
            <a:off x="444137" y="818009"/>
            <a:ext cx="8386957" cy="3550065"/>
          </a:xfrm>
        </p:spPr>
        <p:txBody>
          <a:bodyPr>
            <a:normAutofit/>
          </a:bodyPr>
          <a:lstStyle/>
          <a:p>
            <a:r>
              <a:rPr lang="en-US" dirty="0"/>
              <a:t>From the Idea Portal…</a:t>
            </a:r>
            <a:br>
              <a:rPr lang="en-US" dirty="0"/>
            </a:br>
            <a:r>
              <a:rPr lang="en-US" b="1" dirty="0"/>
              <a:t>Allow Date of Birth and SSN to be exported in Bad Debt File</a:t>
            </a:r>
          </a:p>
          <a:p>
            <a:br>
              <a:rPr lang="en-US" b="1" dirty="0"/>
            </a:br>
            <a:r>
              <a:rPr lang="en-US" i="1" dirty="0">
                <a:solidFill>
                  <a:schemeClr val="bg1">
                    <a:lumMod val="50000"/>
                  </a:schemeClr>
                </a:solidFill>
              </a:rPr>
              <a:t>Collection agencies have a hard time collecting with at least the Social Security Number and Date Of Birth.  However, these fields are not available in the export.  We understand that the SSN is sensitive information and that there should be internal procedures to prevent unauthorized access.  Please add them to the export.</a:t>
            </a:r>
          </a:p>
        </p:txBody>
      </p:sp>
      <p:sp>
        <p:nvSpPr>
          <p:cNvPr id="3" name="Title 2">
            <a:extLst>
              <a:ext uri="{FF2B5EF4-FFF2-40B4-BE49-F238E27FC236}">
                <a16:creationId xmlns:a16="http://schemas.microsoft.com/office/drawing/2014/main" id="{79080228-36A5-416C-8D73-0A2B21737907}"/>
              </a:ext>
            </a:extLst>
          </p:cNvPr>
          <p:cNvSpPr>
            <a:spLocks noGrp="1"/>
          </p:cNvSpPr>
          <p:nvPr>
            <p:ph type="title"/>
          </p:nvPr>
        </p:nvSpPr>
        <p:spPr/>
        <p:txBody>
          <a:bodyPr/>
          <a:lstStyle/>
          <a:p>
            <a:r>
              <a:rPr lang="en-US" dirty="0"/>
              <a:t>Add Identifying Data to Bad Debt Export</a:t>
            </a:r>
          </a:p>
        </p:txBody>
      </p:sp>
    </p:spTree>
    <p:extLst>
      <p:ext uri="{BB962C8B-B14F-4D97-AF65-F5344CB8AC3E}">
        <p14:creationId xmlns:p14="http://schemas.microsoft.com/office/powerpoint/2010/main" val="210132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xEl>
                                              <p:pRg st="1" end="1"/>
                                            </p:txEl>
                                          </p:spTgt>
                                        </p:tgtEl>
                                      </p:cBhvr>
                                    </p:animEffect>
                                    <p:set>
                                      <p:cBhvr>
                                        <p:cTn id="7" dur="1" fill="hold">
                                          <p:stCondLst>
                                            <p:cond delay="499"/>
                                          </p:stCondLst>
                                        </p:cTn>
                                        <p:tgtEl>
                                          <p:spTgt spid="4">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50"/>
          <a:stretch/>
        </p:blipFill>
        <p:spPr>
          <a:xfrm>
            <a:off x="1296127" y="306977"/>
            <a:ext cx="6408377" cy="37490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238" y="19593"/>
            <a:ext cx="7039524" cy="5293722"/>
          </a:xfrm>
          <a:prstGeom prst="rect">
            <a:avLst/>
          </a:prstGeom>
        </p:spPr>
      </p:pic>
      <p:pic>
        <p:nvPicPr>
          <p:cNvPr id="7" name="Picture 6">
            <a:extLst>
              <a:ext uri="{FF2B5EF4-FFF2-40B4-BE49-F238E27FC236}">
                <a16:creationId xmlns:a16="http://schemas.microsoft.com/office/drawing/2014/main" id="{D7CE086F-65D2-4C27-97E6-B53675AC11BB}"/>
              </a:ext>
            </a:extLst>
          </p:cNvPr>
          <p:cNvPicPr>
            <a:picLocks noChangeAspect="1"/>
          </p:cNvPicPr>
          <p:nvPr/>
        </p:nvPicPr>
        <p:blipFill>
          <a:blip r:embed="rId5"/>
          <a:stretch>
            <a:fillRect/>
          </a:stretch>
        </p:blipFill>
        <p:spPr>
          <a:xfrm>
            <a:off x="1359976" y="275570"/>
            <a:ext cx="6344528" cy="3749039"/>
          </a:xfrm>
          <a:prstGeom prst="rect">
            <a:avLst/>
          </a:prstGeom>
        </p:spPr>
      </p:pic>
      <p:pic>
        <p:nvPicPr>
          <p:cNvPr id="8" name="Picture 7">
            <a:extLst>
              <a:ext uri="{FF2B5EF4-FFF2-40B4-BE49-F238E27FC236}">
                <a16:creationId xmlns:a16="http://schemas.microsoft.com/office/drawing/2014/main" id="{DD4484AC-197D-4645-ABDA-C55770875DED}"/>
              </a:ext>
            </a:extLst>
          </p:cNvPr>
          <p:cNvPicPr>
            <a:picLocks noChangeAspect="1"/>
          </p:cNvPicPr>
          <p:nvPr/>
        </p:nvPicPr>
        <p:blipFill>
          <a:blip r:embed="rId6"/>
          <a:stretch>
            <a:fillRect/>
          </a:stretch>
        </p:blipFill>
        <p:spPr>
          <a:xfrm>
            <a:off x="1473903" y="3291273"/>
            <a:ext cx="1743075" cy="323850"/>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21787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50"/>
          <a:stretch/>
        </p:blipFill>
        <p:spPr>
          <a:xfrm>
            <a:off x="1296127" y="306977"/>
            <a:ext cx="6408377" cy="37490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238" y="19593"/>
            <a:ext cx="7039524" cy="5293722"/>
          </a:xfrm>
          <a:prstGeom prst="rect">
            <a:avLst/>
          </a:prstGeom>
        </p:spPr>
      </p:pic>
      <p:pic>
        <p:nvPicPr>
          <p:cNvPr id="6" name="Picture 5">
            <a:extLst>
              <a:ext uri="{FF2B5EF4-FFF2-40B4-BE49-F238E27FC236}">
                <a16:creationId xmlns:a16="http://schemas.microsoft.com/office/drawing/2014/main" id="{9F004153-FEF9-43E2-BE24-BA5B8DBFE098}"/>
              </a:ext>
            </a:extLst>
          </p:cNvPr>
          <p:cNvPicPr>
            <a:picLocks noChangeAspect="1"/>
          </p:cNvPicPr>
          <p:nvPr/>
        </p:nvPicPr>
        <p:blipFill>
          <a:blip r:embed="rId5"/>
          <a:stretch>
            <a:fillRect/>
          </a:stretch>
        </p:blipFill>
        <p:spPr>
          <a:xfrm>
            <a:off x="1367811" y="291585"/>
            <a:ext cx="6408377" cy="3779822"/>
          </a:xfrm>
          <a:prstGeom prst="rect">
            <a:avLst/>
          </a:prstGeom>
        </p:spPr>
      </p:pic>
      <p:pic>
        <p:nvPicPr>
          <p:cNvPr id="7" name="Picture 6">
            <a:extLst>
              <a:ext uri="{FF2B5EF4-FFF2-40B4-BE49-F238E27FC236}">
                <a16:creationId xmlns:a16="http://schemas.microsoft.com/office/drawing/2014/main" id="{E1B5D8A5-09C7-4544-9E7C-8AF3ABC4442B}"/>
              </a:ext>
            </a:extLst>
          </p:cNvPr>
          <p:cNvPicPr>
            <a:picLocks noChangeAspect="1"/>
          </p:cNvPicPr>
          <p:nvPr/>
        </p:nvPicPr>
        <p:blipFill>
          <a:blip r:embed="rId6"/>
          <a:stretch>
            <a:fillRect/>
          </a:stretch>
        </p:blipFill>
        <p:spPr>
          <a:xfrm>
            <a:off x="2931511" y="931004"/>
            <a:ext cx="2638425" cy="1057275"/>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299264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2EBDDA-D2B8-4E3D-B090-CF7C84D630CE}"/>
              </a:ext>
            </a:extLst>
          </p:cNvPr>
          <p:cNvSpPr>
            <a:spLocks noGrp="1"/>
          </p:cNvSpPr>
          <p:nvPr>
            <p:ph type="title"/>
          </p:nvPr>
        </p:nvSpPr>
        <p:spPr/>
        <p:txBody>
          <a:bodyPr/>
          <a:lstStyle/>
          <a:p>
            <a:r>
              <a:rPr lang="en-US" dirty="0"/>
              <a:t>Bad Debt Export</a:t>
            </a:r>
          </a:p>
        </p:txBody>
      </p:sp>
      <p:pic>
        <p:nvPicPr>
          <p:cNvPr id="6" name="Picture 5">
            <a:extLst>
              <a:ext uri="{FF2B5EF4-FFF2-40B4-BE49-F238E27FC236}">
                <a16:creationId xmlns:a16="http://schemas.microsoft.com/office/drawing/2014/main" id="{3EC157ED-B9E0-44A6-8149-EBBF327ADDDE}"/>
              </a:ext>
            </a:extLst>
          </p:cNvPr>
          <p:cNvPicPr>
            <a:picLocks noChangeAspect="1"/>
          </p:cNvPicPr>
          <p:nvPr/>
        </p:nvPicPr>
        <p:blipFill>
          <a:blip r:embed="rId3"/>
          <a:stretch>
            <a:fillRect/>
          </a:stretch>
        </p:blipFill>
        <p:spPr>
          <a:xfrm>
            <a:off x="502508" y="1499825"/>
            <a:ext cx="7735330" cy="1214267"/>
          </a:xfrm>
          <a:prstGeom prst="rect">
            <a:avLst/>
          </a:prstGeom>
        </p:spPr>
      </p:pic>
      <p:pic>
        <p:nvPicPr>
          <p:cNvPr id="2" name="Picture 1">
            <a:extLst>
              <a:ext uri="{FF2B5EF4-FFF2-40B4-BE49-F238E27FC236}">
                <a16:creationId xmlns:a16="http://schemas.microsoft.com/office/drawing/2014/main" id="{A3085D47-9F75-49BD-ABAE-587794257D02}"/>
              </a:ext>
            </a:extLst>
          </p:cNvPr>
          <p:cNvPicPr>
            <a:picLocks noChangeAspect="1"/>
          </p:cNvPicPr>
          <p:nvPr/>
        </p:nvPicPr>
        <p:blipFill>
          <a:blip r:embed="rId4"/>
          <a:stretch>
            <a:fillRect/>
          </a:stretch>
        </p:blipFill>
        <p:spPr>
          <a:xfrm>
            <a:off x="2562871" y="2899149"/>
            <a:ext cx="3367665" cy="1165730"/>
          </a:xfrm>
          <a:prstGeom prst="rect">
            <a:avLst/>
          </a:prstGeom>
        </p:spPr>
      </p:pic>
    </p:spTree>
    <p:extLst>
      <p:ext uri="{BB962C8B-B14F-4D97-AF65-F5344CB8AC3E}">
        <p14:creationId xmlns:p14="http://schemas.microsoft.com/office/powerpoint/2010/main" val="22709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D30F61-3098-4E67-B06D-3BC49B9F222B}"/>
              </a:ext>
            </a:extLst>
          </p:cNvPr>
          <p:cNvSpPr>
            <a:spLocks noGrp="1"/>
          </p:cNvSpPr>
          <p:nvPr>
            <p:ph type="body" sz="quarter" idx="10"/>
          </p:nvPr>
        </p:nvSpPr>
        <p:spPr/>
        <p:txBody>
          <a:bodyPr>
            <a:normAutofit/>
          </a:bodyPr>
          <a:lstStyle/>
          <a:p>
            <a:r>
              <a:rPr lang="en-US" dirty="0"/>
              <a:t>From the Idea Portal…</a:t>
            </a:r>
            <a:br>
              <a:rPr lang="en-US" dirty="0"/>
            </a:br>
            <a:r>
              <a:rPr lang="en-US" b="1" dirty="0"/>
              <a:t>Delinquent Processing: need to add an exception icon to the Maintain grid that will show an account that is in MOVE OUT status.</a:t>
            </a:r>
          </a:p>
          <a:p>
            <a:br>
              <a:rPr lang="en-US" b="1" dirty="0"/>
            </a:br>
            <a:r>
              <a:rPr lang="en-US" i="1" dirty="0">
                <a:solidFill>
                  <a:schemeClr val="bg1">
                    <a:lumMod val="65000"/>
                  </a:schemeClr>
                </a:solidFill>
              </a:rPr>
              <a:t>When we use delinquent processing to find accounts that are delinquent and will be shut off soon so we can hang a door tag, it'd be nice to see at a glance if this account is in move-out status.</a:t>
            </a:r>
          </a:p>
        </p:txBody>
      </p:sp>
      <p:sp>
        <p:nvSpPr>
          <p:cNvPr id="3" name="Title 2">
            <a:extLst>
              <a:ext uri="{FF2B5EF4-FFF2-40B4-BE49-F238E27FC236}">
                <a16:creationId xmlns:a16="http://schemas.microsoft.com/office/drawing/2014/main" id="{79080228-36A5-416C-8D73-0A2B21737907}"/>
              </a:ext>
            </a:extLst>
          </p:cNvPr>
          <p:cNvSpPr>
            <a:spLocks noGrp="1"/>
          </p:cNvSpPr>
          <p:nvPr>
            <p:ph type="title"/>
          </p:nvPr>
        </p:nvSpPr>
        <p:spPr/>
        <p:txBody>
          <a:bodyPr/>
          <a:lstStyle/>
          <a:p>
            <a:r>
              <a:rPr lang="en-US" dirty="0"/>
              <a:t>Identify Pending Move Out in Delinquents</a:t>
            </a:r>
          </a:p>
        </p:txBody>
      </p:sp>
    </p:spTree>
    <p:extLst>
      <p:ext uri="{BB962C8B-B14F-4D97-AF65-F5344CB8AC3E}">
        <p14:creationId xmlns:p14="http://schemas.microsoft.com/office/powerpoint/2010/main" val="160703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xEl>
                                              <p:pRg st="1" end="1"/>
                                            </p:txEl>
                                          </p:spTgt>
                                        </p:tgtEl>
                                      </p:cBhvr>
                                    </p:animEffect>
                                    <p:set>
                                      <p:cBhvr>
                                        <p:cTn id="7" dur="1" fill="hold">
                                          <p:stCondLst>
                                            <p:cond delay="499"/>
                                          </p:stCondLst>
                                        </p:cTn>
                                        <p:tgtEl>
                                          <p:spTgt spid="4">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50"/>
          <a:stretch/>
        </p:blipFill>
        <p:spPr>
          <a:xfrm>
            <a:off x="1296127" y="306977"/>
            <a:ext cx="6408377" cy="37490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238" y="19593"/>
            <a:ext cx="7039524" cy="5293722"/>
          </a:xfrm>
          <a:prstGeom prst="rect">
            <a:avLst/>
          </a:prstGeom>
        </p:spPr>
      </p:pic>
      <p:pic>
        <p:nvPicPr>
          <p:cNvPr id="2" name="Picture 1">
            <a:extLst>
              <a:ext uri="{FF2B5EF4-FFF2-40B4-BE49-F238E27FC236}">
                <a16:creationId xmlns:a16="http://schemas.microsoft.com/office/drawing/2014/main" id="{473585E8-BA12-4E32-A470-3C9B2E8DC794}"/>
              </a:ext>
            </a:extLst>
          </p:cNvPr>
          <p:cNvPicPr>
            <a:picLocks noChangeAspect="1"/>
          </p:cNvPicPr>
          <p:nvPr/>
        </p:nvPicPr>
        <p:blipFill>
          <a:blip r:embed="rId5"/>
          <a:stretch>
            <a:fillRect/>
          </a:stretch>
        </p:blipFill>
        <p:spPr>
          <a:xfrm>
            <a:off x="1356611" y="286300"/>
            <a:ext cx="6350402" cy="3755663"/>
          </a:xfrm>
          <a:prstGeom prst="rect">
            <a:avLst/>
          </a:prstGeom>
        </p:spPr>
      </p:pic>
      <p:pic>
        <p:nvPicPr>
          <p:cNvPr id="3" name="Picture 2">
            <a:extLst>
              <a:ext uri="{FF2B5EF4-FFF2-40B4-BE49-F238E27FC236}">
                <a16:creationId xmlns:a16="http://schemas.microsoft.com/office/drawing/2014/main" id="{69309FD4-6BBA-4799-BEBB-9EE0606685C0}"/>
              </a:ext>
            </a:extLst>
          </p:cNvPr>
          <p:cNvPicPr>
            <a:picLocks noChangeAspect="1"/>
          </p:cNvPicPr>
          <p:nvPr/>
        </p:nvPicPr>
        <p:blipFill>
          <a:blip r:embed="rId6"/>
          <a:stretch>
            <a:fillRect/>
          </a:stretch>
        </p:blipFill>
        <p:spPr>
          <a:xfrm>
            <a:off x="5787453" y="2150761"/>
            <a:ext cx="590862" cy="420989"/>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132031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D30F61-3098-4E67-B06D-3BC49B9F222B}"/>
              </a:ext>
            </a:extLst>
          </p:cNvPr>
          <p:cNvSpPr>
            <a:spLocks noGrp="1"/>
          </p:cNvSpPr>
          <p:nvPr>
            <p:ph type="body" sz="quarter" idx="10"/>
          </p:nvPr>
        </p:nvSpPr>
        <p:spPr>
          <a:xfrm>
            <a:off x="289621" y="796717"/>
            <a:ext cx="8386957" cy="3550065"/>
          </a:xfrm>
        </p:spPr>
        <p:txBody>
          <a:bodyPr>
            <a:normAutofit/>
          </a:bodyPr>
          <a:lstStyle/>
          <a:p>
            <a:r>
              <a:rPr lang="en-US" dirty="0"/>
              <a:t>’Internal’ Item</a:t>
            </a:r>
          </a:p>
          <a:p>
            <a:r>
              <a:rPr lang="en-US" b="1" dirty="0"/>
              <a:t>Global search should return all notes, not just yours</a:t>
            </a:r>
          </a:p>
          <a:p>
            <a:r>
              <a:rPr lang="en-US" i="1" dirty="0">
                <a:solidFill>
                  <a:schemeClr val="bg1">
                    <a:lumMod val="50000"/>
                  </a:schemeClr>
                </a:solidFill>
              </a:rPr>
              <a:t>This will help you find recent calls even if they were not yours. </a:t>
            </a:r>
            <a:br>
              <a:rPr lang="en-US" b="1" dirty="0"/>
            </a:br>
            <a:endParaRPr lang="en-US" i="1" dirty="0">
              <a:solidFill>
                <a:schemeClr val="bg1">
                  <a:lumMod val="50000"/>
                </a:schemeClr>
              </a:solidFill>
            </a:endParaRPr>
          </a:p>
        </p:txBody>
      </p:sp>
      <p:sp>
        <p:nvSpPr>
          <p:cNvPr id="3" name="Title 2">
            <a:extLst>
              <a:ext uri="{FF2B5EF4-FFF2-40B4-BE49-F238E27FC236}">
                <a16:creationId xmlns:a16="http://schemas.microsoft.com/office/drawing/2014/main" id="{79080228-36A5-416C-8D73-0A2B21737907}"/>
              </a:ext>
            </a:extLst>
          </p:cNvPr>
          <p:cNvSpPr>
            <a:spLocks noGrp="1"/>
          </p:cNvSpPr>
          <p:nvPr>
            <p:ph type="title"/>
          </p:nvPr>
        </p:nvSpPr>
        <p:spPr/>
        <p:txBody>
          <a:bodyPr/>
          <a:lstStyle/>
          <a:p>
            <a:r>
              <a:rPr lang="en-US" dirty="0"/>
              <a:t>Your Notes and Notes of Others</a:t>
            </a:r>
          </a:p>
        </p:txBody>
      </p:sp>
    </p:spTree>
    <p:extLst>
      <p:ext uri="{BB962C8B-B14F-4D97-AF65-F5344CB8AC3E}">
        <p14:creationId xmlns:p14="http://schemas.microsoft.com/office/powerpoint/2010/main" val="51984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50"/>
          <a:stretch/>
        </p:blipFill>
        <p:spPr>
          <a:xfrm>
            <a:off x="1296127" y="306977"/>
            <a:ext cx="6408377" cy="37490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238" y="19593"/>
            <a:ext cx="7039524" cy="5293722"/>
          </a:xfrm>
          <a:prstGeom prst="rect">
            <a:avLst/>
          </a:prstGeom>
        </p:spPr>
      </p:pic>
      <p:pic>
        <p:nvPicPr>
          <p:cNvPr id="2" name="Picture 1">
            <a:extLst>
              <a:ext uri="{FF2B5EF4-FFF2-40B4-BE49-F238E27FC236}">
                <a16:creationId xmlns:a16="http://schemas.microsoft.com/office/drawing/2014/main" id="{94761B17-A23E-45D8-81B6-EBA3758E3637}"/>
              </a:ext>
            </a:extLst>
          </p:cNvPr>
          <p:cNvPicPr>
            <a:picLocks noChangeAspect="1"/>
          </p:cNvPicPr>
          <p:nvPr/>
        </p:nvPicPr>
        <p:blipFill>
          <a:blip r:embed="rId5"/>
          <a:stretch>
            <a:fillRect/>
          </a:stretch>
        </p:blipFill>
        <p:spPr>
          <a:xfrm>
            <a:off x="1348653" y="306977"/>
            <a:ext cx="6355851" cy="3702615"/>
          </a:xfrm>
          <a:prstGeom prst="rect">
            <a:avLst/>
          </a:prstGeom>
        </p:spPr>
      </p:pic>
      <p:pic>
        <p:nvPicPr>
          <p:cNvPr id="6" name="Picture 5">
            <a:extLst>
              <a:ext uri="{FF2B5EF4-FFF2-40B4-BE49-F238E27FC236}">
                <a16:creationId xmlns:a16="http://schemas.microsoft.com/office/drawing/2014/main" id="{24FDDCB1-EDA6-405C-B9AC-A6879871AA22}"/>
              </a:ext>
            </a:extLst>
          </p:cNvPr>
          <p:cNvPicPr>
            <a:picLocks noChangeAspect="1"/>
          </p:cNvPicPr>
          <p:nvPr/>
        </p:nvPicPr>
        <p:blipFill>
          <a:blip r:embed="rId6"/>
          <a:stretch>
            <a:fillRect/>
          </a:stretch>
        </p:blipFill>
        <p:spPr>
          <a:xfrm>
            <a:off x="713119" y="260553"/>
            <a:ext cx="6819900" cy="458481"/>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371983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50"/>
          <a:stretch/>
        </p:blipFill>
        <p:spPr>
          <a:xfrm>
            <a:off x="1296127" y="306977"/>
            <a:ext cx="6408377" cy="37490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238" y="19593"/>
            <a:ext cx="7039524" cy="5293722"/>
          </a:xfrm>
          <a:prstGeom prst="rect">
            <a:avLst/>
          </a:prstGeom>
        </p:spPr>
      </p:pic>
      <p:pic>
        <p:nvPicPr>
          <p:cNvPr id="3" name="Picture 2">
            <a:extLst>
              <a:ext uri="{FF2B5EF4-FFF2-40B4-BE49-F238E27FC236}">
                <a16:creationId xmlns:a16="http://schemas.microsoft.com/office/drawing/2014/main" id="{FAC1DEF5-4A16-4E20-9ADD-61A0CE9422E9}"/>
              </a:ext>
            </a:extLst>
          </p:cNvPr>
          <p:cNvPicPr>
            <a:picLocks noChangeAspect="1"/>
          </p:cNvPicPr>
          <p:nvPr/>
        </p:nvPicPr>
        <p:blipFill>
          <a:blip r:embed="rId5"/>
          <a:stretch>
            <a:fillRect/>
          </a:stretch>
        </p:blipFill>
        <p:spPr>
          <a:xfrm>
            <a:off x="1386590" y="306977"/>
            <a:ext cx="6303532" cy="3749039"/>
          </a:xfrm>
          <a:prstGeom prst="rect">
            <a:avLst/>
          </a:prstGeom>
        </p:spPr>
      </p:pic>
      <p:pic>
        <p:nvPicPr>
          <p:cNvPr id="6" name="Picture 5">
            <a:extLst>
              <a:ext uri="{FF2B5EF4-FFF2-40B4-BE49-F238E27FC236}">
                <a16:creationId xmlns:a16="http://schemas.microsoft.com/office/drawing/2014/main" id="{1D3519B8-7B91-40FD-AEA0-8909CFB9DC4F}"/>
              </a:ext>
            </a:extLst>
          </p:cNvPr>
          <p:cNvPicPr>
            <a:picLocks noChangeAspect="1"/>
          </p:cNvPicPr>
          <p:nvPr/>
        </p:nvPicPr>
        <p:blipFill>
          <a:blip r:embed="rId6"/>
          <a:stretch>
            <a:fillRect/>
          </a:stretch>
        </p:blipFill>
        <p:spPr>
          <a:xfrm>
            <a:off x="1146748" y="1207245"/>
            <a:ext cx="1143897" cy="451114"/>
          </a:xfrm>
          <a:prstGeom prst="rect">
            <a:avLst/>
          </a:prstGeom>
          <a:effectLst>
            <a:glow rad="228600">
              <a:schemeClr val="accent3">
                <a:satMod val="175000"/>
                <a:alpha val="40000"/>
              </a:schemeClr>
            </a:glow>
          </a:effectLst>
        </p:spPr>
      </p:pic>
      <p:pic>
        <p:nvPicPr>
          <p:cNvPr id="7" name="Picture 6">
            <a:extLst>
              <a:ext uri="{FF2B5EF4-FFF2-40B4-BE49-F238E27FC236}">
                <a16:creationId xmlns:a16="http://schemas.microsoft.com/office/drawing/2014/main" id="{1A4CE068-6D39-47D7-B412-E06C231BEFFD}"/>
              </a:ext>
            </a:extLst>
          </p:cNvPr>
          <p:cNvPicPr>
            <a:picLocks noChangeAspect="1"/>
          </p:cNvPicPr>
          <p:nvPr/>
        </p:nvPicPr>
        <p:blipFill>
          <a:blip r:embed="rId7"/>
          <a:stretch>
            <a:fillRect/>
          </a:stretch>
        </p:blipFill>
        <p:spPr>
          <a:xfrm>
            <a:off x="2381108" y="827847"/>
            <a:ext cx="6303532" cy="427641"/>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3159AF6B-01B3-4FDD-BC8A-16E521D8B831}"/>
              </a:ext>
            </a:extLst>
          </p:cNvPr>
          <p:cNvPicPr>
            <a:picLocks noChangeAspect="1"/>
          </p:cNvPicPr>
          <p:nvPr/>
        </p:nvPicPr>
        <p:blipFill>
          <a:blip r:embed="rId8"/>
          <a:stretch>
            <a:fillRect/>
          </a:stretch>
        </p:blipFill>
        <p:spPr>
          <a:xfrm>
            <a:off x="7873688" y="622567"/>
            <a:ext cx="923925" cy="838200"/>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52892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D30F61-3098-4E67-B06D-3BC49B9F222B}"/>
              </a:ext>
            </a:extLst>
          </p:cNvPr>
          <p:cNvSpPr>
            <a:spLocks noGrp="1"/>
          </p:cNvSpPr>
          <p:nvPr>
            <p:ph type="body" sz="quarter" idx="10"/>
          </p:nvPr>
        </p:nvSpPr>
        <p:spPr>
          <a:xfrm>
            <a:off x="289621" y="796717"/>
            <a:ext cx="8386957" cy="3550065"/>
          </a:xfrm>
        </p:spPr>
        <p:txBody>
          <a:bodyPr>
            <a:normAutofit/>
          </a:bodyPr>
          <a:lstStyle/>
          <a:p>
            <a:r>
              <a:rPr lang="en-US" dirty="0"/>
              <a:t>’Internal’ Item</a:t>
            </a:r>
          </a:p>
          <a:p>
            <a:r>
              <a:rPr lang="en-US" b="1" dirty="0"/>
              <a:t>Support for </a:t>
            </a:r>
            <a:r>
              <a:rPr lang="en-US" b="1" dirty="0" err="1"/>
              <a:t>OpenEdge</a:t>
            </a:r>
            <a:r>
              <a:rPr lang="en-US" b="1" dirty="0"/>
              <a:t> in Integrated Credit Card Processing</a:t>
            </a:r>
          </a:p>
          <a:p>
            <a:r>
              <a:rPr lang="en-US" i="1" dirty="0">
                <a:solidFill>
                  <a:schemeClr val="bg1">
                    <a:lumMod val="50000"/>
                  </a:schemeClr>
                </a:solidFill>
              </a:rPr>
              <a:t>An additional payment provider supported for point of sale Integrated Credit Card processing. </a:t>
            </a:r>
            <a:br>
              <a:rPr lang="en-US" b="1" dirty="0"/>
            </a:br>
            <a:endParaRPr lang="en-US" i="1" dirty="0">
              <a:solidFill>
                <a:schemeClr val="bg1">
                  <a:lumMod val="50000"/>
                </a:schemeClr>
              </a:solidFill>
            </a:endParaRPr>
          </a:p>
        </p:txBody>
      </p:sp>
      <p:sp>
        <p:nvSpPr>
          <p:cNvPr id="3" name="Title 2">
            <a:extLst>
              <a:ext uri="{FF2B5EF4-FFF2-40B4-BE49-F238E27FC236}">
                <a16:creationId xmlns:a16="http://schemas.microsoft.com/office/drawing/2014/main" id="{79080228-36A5-416C-8D73-0A2B21737907}"/>
              </a:ext>
            </a:extLst>
          </p:cNvPr>
          <p:cNvSpPr>
            <a:spLocks noGrp="1"/>
          </p:cNvSpPr>
          <p:nvPr>
            <p:ph type="title"/>
          </p:nvPr>
        </p:nvSpPr>
        <p:spPr/>
        <p:txBody>
          <a:bodyPr/>
          <a:lstStyle/>
          <a:p>
            <a:r>
              <a:rPr lang="en-US" dirty="0"/>
              <a:t>Using Credit Cards at the Window</a:t>
            </a:r>
          </a:p>
        </p:txBody>
      </p:sp>
    </p:spTree>
    <p:extLst>
      <p:ext uri="{BB962C8B-B14F-4D97-AF65-F5344CB8AC3E}">
        <p14:creationId xmlns:p14="http://schemas.microsoft.com/office/powerpoint/2010/main" val="81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09BCA5-7DB1-4FB1-9CA5-13FCBC4A7EE7}"/>
              </a:ext>
            </a:extLst>
          </p:cNvPr>
          <p:cNvSpPr>
            <a:spLocks noGrp="1"/>
          </p:cNvSpPr>
          <p:nvPr>
            <p:ph type="body" sz="quarter" idx="10"/>
          </p:nvPr>
        </p:nvSpPr>
        <p:spPr/>
        <p:txBody>
          <a:bodyPr/>
          <a:lstStyle/>
          <a:p>
            <a:pPr marL="285750" indent="-285750">
              <a:buFont typeface="Arial" panose="020B0604020202020204" pitchFamily="34" charset="0"/>
              <a:buChar char="•"/>
            </a:pPr>
            <a:r>
              <a:rPr lang="en-US" dirty="0"/>
              <a:t>No longer tied to IE</a:t>
            </a:r>
          </a:p>
          <a:p>
            <a:pPr marL="285750" indent="-285750">
              <a:buFont typeface="Arial" panose="020B0604020202020204" pitchFamily="34" charset="0"/>
              <a:buChar char="•"/>
            </a:pPr>
            <a:r>
              <a:rPr lang="en-US" dirty="0"/>
              <a:t>Works in ‘all’ 5 browsers</a:t>
            </a:r>
          </a:p>
          <a:p>
            <a:pPr marL="285750" indent="-285750">
              <a:buFont typeface="Arial" panose="020B0604020202020204" pitchFamily="34" charset="0"/>
              <a:buChar char="•"/>
            </a:pPr>
            <a:r>
              <a:rPr lang="en-US" dirty="0"/>
              <a:t>Chrome recommended</a:t>
            </a:r>
            <a:endParaRPr lang="en-US" sz="1400" b="1" dirty="0">
              <a:solidFill>
                <a:schemeClr val="accent1"/>
              </a:solidFill>
            </a:endParaRPr>
          </a:p>
        </p:txBody>
      </p:sp>
      <p:sp>
        <p:nvSpPr>
          <p:cNvPr id="3" name="Title 2">
            <a:extLst>
              <a:ext uri="{FF2B5EF4-FFF2-40B4-BE49-F238E27FC236}">
                <a16:creationId xmlns:a16="http://schemas.microsoft.com/office/drawing/2014/main" id="{F0162228-9926-40D5-AEAC-82B6FACAEAE5}"/>
              </a:ext>
            </a:extLst>
          </p:cNvPr>
          <p:cNvSpPr>
            <a:spLocks noGrp="1"/>
          </p:cNvSpPr>
          <p:nvPr>
            <p:ph type="title"/>
          </p:nvPr>
        </p:nvSpPr>
        <p:spPr/>
        <p:txBody>
          <a:bodyPr/>
          <a:lstStyle/>
          <a:p>
            <a:r>
              <a:rPr lang="en-US" dirty="0"/>
              <a:t>2018.1 - Unibrow</a:t>
            </a:r>
          </a:p>
        </p:txBody>
      </p:sp>
      <p:pic>
        <p:nvPicPr>
          <p:cNvPr id="4" name="Picture 3">
            <a:extLst>
              <a:ext uri="{FF2B5EF4-FFF2-40B4-BE49-F238E27FC236}">
                <a16:creationId xmlns:a16="http://schemas.microsoft.com/office/drawing/2014/main" id="{D5C7AC5B-4145-4C62-A589-39B34AABF2BD}"/>
              </a:ext>
            </a:extLst>
          </p:cNvPr>
          <p:cNvPicPr>
            <a:picLocks noChangeAspect="1"/>
          </p:cNvPicPr>
          <p:nvPr/>
        </p:nvPicPr>
        <p:blipFill>
          <a:blip r:embed="rId3"/>
          <a:stretch>
            <a:fillRect/>
          </a:stretch>
        </p:blipFill>
        <p:spPr>
          <a:xfrm>
            <a:off x="6266327" y="1326394"/>
            <a:ext cx="1300629" cy="1300629"/>
          </a:xfrm>
          <a:prstGeom prst="rect">
            <a:avLst/>
          </a:prstGeom>
        </p:spPr>
      </p:pic>
      <p:pic>
        <p:nvPicPr>
          <p:cNvPr id="5" name="Picture 4">
            <a:extLst>
              <a:ext uri="{FF2B5EF4-FFF2-40B4-BE49-F238E27FC236}">
                <a16:creationId xmlns:a16="http://schemas.microsoft.com/office/drawing/2014/main" id="{0E828F9B-8D0D-41C9-AE56-A545C029419F}"/>
              </a:ext>
            </a:extLst>
          </p:cNvPr>
          <p:cNvPicPr>
            <a:picLocks noChangeAspect="1"/>
          </p:cNvPicPr>
          <p:nvPr/>
        </p:nvPicPr>
        <p:blipFill>
          <a:blip r:embed="rId4"/>
          <a:stretch>
            <a:fillRect/>
          </a:stretch>
        </p:blipFill>
        <p:spPr>
          <a:xfrm flipH="1">
            <a:off x="5662152" y="2845736"/>
            <a:ext cx="794353" cy="820831"/>
          </a:xfrm>
          <a:prstGeom prst="rect">
            <a:avLst/>
          </a:prstGeom>
        </p:spPr>
      </p:pic>
      <p:pic>
        <p:nvPicPr>
          <p:cNvPr id="6" name="Picture 5">
            <a:extLst>
              <a:ext uri="{FF2B5EF4-FFF2-40B4-BE49-F238E27FC236}">
                <a16:creationId xmlns:a16="http://schemas.microsoft.com/office/drawing/2014/main" id="{3A462C7C-3A75-4F62-9B60-0A5EBC5660E6}"/>
              </a:ext>
            </a:extLst>
          </p:cNvPr>
          <p:cNvPicPr>
            <a:picLocks noChangeAspect="1"/>
          </p:cNvPicPr>
          <p:nvPr/>
        </p:nvPicPr>
        <p:blipFill>
          <a:blip r:embed="rId5"/>
          <a:stretch>
            <a:fillRect/>
          </a:stretch>
        </p:blipFill>
        <p:spPr>
          <a:xfrm>
            <a:off x="6814148" y="3198169"/>
            <a:ext cx="752807" cy="752807"/>
          </a:xfrm>
          <a:prstGeom prst="rect">
            <a:avLst/>
          </a:prstGeom>
        </p:spPr>
      </p:pic>
      <p:pic>
        <p:nvPicPr>
          <p:cNvPr id="7" name="Picture 6">
            <a:extLst>
              <a:ext uri="{FF2B5EF4-FFF2-40B4-BE49-F238E27FC236}">
                <a16:creationId xmlns:a16="http://schemas.microsoft.com/office/drawing/2014/main" id="{BE7D48DF-514A-4E76-9FF9-AF63BF40D4E6}"/>
              </a:ext>
            </a:extLst>
          </p:cNvPr>
          <p:cNvPicPr>
            <a:picLocks noChangeAspect="1"/>
          </p:cNvPicPr>
          <p:nvPr/>
        </p:nvPicPr>
        <p:blipFill>
          <a:blip r:embed="rId6"/>
          <a:stretch>
            <a:fillRect/>
          </a:stretch>
        </p:blipFill>
        <p:spPr>
          <a:xfrm>
            <a:off x="7566955" y="2260846"/>
            <a:ext cx="965278" cy="965278"/>
          </a:xfrm>
          <a:prstGeom prst="rect">
            <a:avLst/>
          </a:prstGeom>
        </p:spPr>
      </p:pic>
      <p:pic>
        <p:nvPicPr>
          <p:cNvPr id="10" name="Picture 9">
            <a:extLst>
              <a:ext uri="{FF2B5EF4-FFF2-40B4-BE49-F238E27FC236}">
                <a16:creationId xmlns:a16="http://schemas.microsoft.com/office/drawing/2014/main" id="{EE3D6AC3-0CA2-4A8E-9D24-E8E08B5B0879}"/>
              </a:ext>
            </a:extLst>
          </p:cNvPr>
          <p:cNvPicPr>
            <a:picLocks noChangeAspect="1"/>
          </p:cNvPicPr>
          <p:nvPr/>
        </p:nvPicPr>
        <p:blipFill>
          <a:blip r:embed="rId7"/>
          <a:stretch>
            <a:fillRect/>
          </a:stretch>
        </p:blipFill>
        <p:spPr>
          <a:xfrm>
            <a:off x="5002189" y="1850698"/>
            <a:ext cx="918262" cy="918262"/>
          </a:xfrm>
          <a:prstGeom prst="rect">
            <a:avLst/>
          </a:prstGeom>
        </p:spPr>
      </p:pic>
    </p:spTree>
    <p:extLst>
      <p:ext uri="{BB962C8B-B14F-4D97-AF65-F5344CB8AC3E}">
        <p14:creationId xmlns:p14="http://schemas.microsoft.com/office/powerpoint/2010/main" val="37249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0F9D31-126F-4D7F-AC07-977A5FD26482}"/>
              </a:ext>
            </a:extLst>
          </p:cNvPr>
          <p:cNvSpPr>
            <a:spLocks noGrp="1"/>
          </p:cNvSpPr>
          <p:nvPr>
            <p:ph type="body" sz="quarter" idx="10"/>
          </p:nvPr>
        </p:nvSpPr>
        <p:spPr/>
        <p:txBody>
          <a:bodyPr/>
          <a:lstStyle/>
          <a:p>
            <a:r>
              <a:rPr lang="en-US" dirty="0"/>
              <a:t>Supported payment providers</a:t>
            </a:r>
          </a:p>
          <a:p>
            <a:pPr marL="285750" indent="-285750">
              <a:buFont typeface="Arial" panose="020B0604020202020204" pitchFamily="34" charset="0"/>
              <a:buChar char="•"/>
            </a:pPr>
            <a:r>
              <a:rPr lang="en-US" dirty="0" err="1"/>
              <a:t>Authorize.Net</a:t>
            </a:r>
            <a:r>
              <a:rPr lang="en-US" dirty="0"/>
              <a:t> (sunsetting) </a:t>
            </a:r>
          </a:p>
          <a:p>
            <a:pPr marL="285750" indent="-285750">
              <a:buFont typeface="Arial" panose="020B0604020202020204" pitchFamily="34" charset="0"/>
              <a:buChar char="•"/>
            </a:pPr>
            <a:r>
              <a:rPr lang="en-US" dirty="0" err="1"/>
              <a:t>Bridgepay</a:t>
            </a:r>
            <a:endParaRPr lang="en-US" dirty="0"/>
          </a:p>
          <a:p>
            <a:pPr marL="285750" indent="-285750">
              <a:buFont typeface="Arial" panose="020B0604020202020204" pitchFamily="34" charset="0"/>
              <a:buChar char="•"/>
            </a:pPr>
            <a:r>
              <a:rPr lang="en-US" b="1" i="1" dirty="0" err="1"/>
              <a:t>Openedge</a:t>
            </a:r>
            <a:r>
              <a:rPr lang="en-US" b="1" i="1" dirty="0"/>
              <a:t> (New) </a:t>
            </a:r>
          </a:p>
        </p:txBody>
      </p:sp>
      <p:sp>
        <p:nvSpPr>
          <p:cNvPr id="3" name="Title 2">
            <a:extLst>
              <a:ext uri="{FF2B5EF4-FFF2-40B4-BE49-F238E27FC236}">
                <a16:creationId xmlns:a16="http://schemas.microsoft.com/office/drawing/2014/main" id="{82E9AE7B-D6B8-4C1C-9C2E-814A73FC49ED}"/>
              </a:ext>
            </a:extLst>
          </p:cNvPr>
          <p:cNvSpPr>
            <a:spLocks noGrp="1"/>
          </p:cNvSpPr>
          <p:nvPr>
            <p:ph type="title"/>
          </p:nvPr>
        </p:nvSpPr>
        <p:spPr/>
        <p:txBody>
          <a:bodyPr/>
          <a:lstStyle/>
          <a:p>
            <a:r>
              <a:rPr lang="en-US" dirty="0"/>
              <a:t>Using credit cards at the window</a:t>
            </a:r>
          </a:p>
        </p:txBody>
      </p:sp>
      <p:pic>
        <p:nvPicPr>
          <p:cNvPr id="5" name="Picture 4">
            <a:extLst>
              <a:ext uri="{FF2B5EF4-FFF2-40B4-BE49-F238E27FC236}">
                <a16:creationId xmlns:a16="http://schemas.microsoft.com/office/drawing/2014/main" id="{DDA18E0B-EB9E-4ED1-B88D-4F2945202F03}"/>
              </a:ext>
            </a:extLst>
          </p:cNvPr>
          <p:cNvPicPr>
            <a:picLocks noChangeAspect="1"/>
          </p:cNvPicPr>
          <p:nvPr/>
        </p:nvPicPr>
        <p:blipFill>
          <a:blip r:embed="rId3"/>
          <a:stretch>
            <a:fillRect/>
          </a:stretch>
        </p:blipFill>
        <p:spPr>
          <a:xfrm>
            <a:off x="6417275" y="2783376"/>
            <a:ext cx="2221813" cy="167080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7188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0F9D31-126F-4D7F-AC07-977A5FD26482}"/>
              </a:ext>
            </a:extLst>
          </p:cNvPr>
          <p:cNvSpPr>
            <a:spLocks noGrp="1"/>
          </p:cNvSpPr>
          <p:nvPr>
            <p:ph type="body" sz="quarter" idx="10"/>
          </p:nvPr>
        </p:nvSpPr>
        <p:spPr/>
        <p:txBody>
          <a:bodyPr/>
          <a:lstStyle/>
          <a:p>
            <a:r>
              <a:rPr lang="en-US" dirty="0" err="1"/>
              <a:t>OpenEdge</a:t>
            </a:r>
            <a:r>
              <a:rPr lang="en-US" dirty="0"/>
              <a:t> support for</a:t>
            </a:r>
          </a:p>
          <a:p>
            <a:pPr marL="285750" indent="-285750">
              <a:buFont typeface="Arial" panose="020B0604020202020204" pitchFamily="34" charset="0"/>
              <a:buChar char="•"/>
            </a:pPr>
            <a:r>
              <a:rPr lang="en-US" dirty="0" err="1"/>
              <a:t>eSuite</a:t>
            </a:r>
            <a:r>
              <a:rPr lang="en-US" dirty="0"/>
              <a:t> payments (existing)</a:t>
            </a:r>
          </a:p>
          <a:p>
            <a:pPr marL="285750" indent="-285750">
              <a:buFont typeface="Arial" panose="020B0604020202020204" pitchFamily="34" charset="0"/>
              <a:buChar char="•"/>
            </a:pPr>
            <a:r>
              <a:rPr lang="en-US" dirty="0"/>
              <a:t>Recurring credit cards (existing) </a:t>
            </a:r>
          </a:p>
          <a:p>
            <a:pPr marL="285750" indent="-285750">
              <a:buFont typeface="Arial" panose="020B0604020202020204" pitchFamily="34" charset="0"/>
              <a:buChar char="•"/>
            </a:pPr>
            <a:r>
              <a:rPr lang="en-US" b="1" i="1" dirty="0"/>
              <a:t>POS / Integrated credit cards (new) </a:t>
            </a:r>
          </a:p>
        </p:txBody>
      </p:sp>
      <p:sp>
        <p:nvSpPr>
          <p:cNvPr id="3" name="Title 2">
            <a:extLst>
              <a:ext uri="{FF2B5EF4-FFF2-40B4-BE49-F238E27FC236}">
                <a16:creationId xmlns:a16="http://schemas.microsoft.com/office/drawing/2014/main" id="{82E9AE7B-D6B8-4C1C-9C2E-814A73FC49ED}"/>
              </a:ext>
            </a:extLst>
          </p:cNvPr>
          <p:cNvSpPr>
            <a:spLocks noGrp="1"/>
          </p:cNvSpPr>
          <p:nvPr>
            <p:ph type="title"/>
          </p:nvPr>
        </p:nvSpPr>
        <p:spPr/>
        <p:txBody>
          <a:bodyPr/>
          <a:lstStyle/>
          <a:p>
            <a:r>
              <a:rPr lang="en-US" dirty="0"/>
              <a:t>Using credit cards at the window</a:t>
            </a:r>
          </a:p>
        </p:txBody>
      </p:sp>
      <p:pic>
        <p:nvPicPr>
          <p:cNvPr id="5" name="Picture 4">
            <a:extLst>
              <a:ext uri="{FF2B5EF4-FFF2-40B4-BE49-F238E27FC236}">
                <a16:creationId xmlns:a16="http://schemas.microsoft.com/office/drawing/2014/main" id="{DDA18E0B-EB9E-4ED1-B88D-4F2945202F03}"/>
              </a:ext>
            </a:extLst>
          </p:cNvPr>
          <p:cNvPicPr>
            <a:picLocks noChangeAspect="1"/>
          </p:cNvPicPr>
          <p:nvPr/>
        </p:nvPicPr>
        <p:blipFill>
          <a:blip r:embed="rId3"/>
          <a:stretch>
            <a:fillRect/>
          </a:stretch>
        </p:blipFill>
        <p:spPr>
          <a:xfrm>
            <a:off x="6417275" y="2783376"/>
            <a:ext cx="2221813" cy="167080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7760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D30F61-3098-4E67-B06D-3BC49B9F222B}"/>
              </a:ext>
            </a:extLst>
          </p:cNvPr>
          <p:cNvSpPr>
            <a:spLocks noGrp="1"/>
          </p:cNvSpPr>
          <p:nvPr>
            <p:ph type="body" sz="quarter" idx="10"/>
          </p:nvPr>
        </p:nvSpPr>
        <p:spPr/>
        <p:txBody>
          <a:bodyPr>
            <a:normAutofit/>
          </a:bodyPr>
          <a:lstStyle/>
          <a:p>
            <a:r>
              <a:rPr lang="en-US" dirty="0"/>
              <a:t>From the Idea Portal (actually from What’s New session at 2018 Connect)</a:t>
            </a:r>
            <a:br>
              <a:rPr lang="en-US" dirty="0"/>
            </a:br>
            <a:r>
              <a:rPr lang="en-US" b="1" dirty="0"/>
              <a:t>Be able to transfer a credit balance form one account to another</a:t>
            </a:r>
          </a:p>
        </p:txBody>
      </p:sp>
      <p:sp>
        <p:nvSpPr>
          <p:cNvPr id="3" name="Title 2">
            <a:extLst>
              <a:ext uri="{FF2B5EF4-FFF2-40B4-BE49-F238E27FC236}">
                <a16:creationId xmlns:a16="http://schemas.microsoft.com/office/drawing/2014/main" id="{79080228-36A5-416C-8D73-0A2B21737907}"/>
              </a:ext>
            </a:extLst>
          </p:cNvPr>
          <p:cNvSpPr>
            <a:spLocks noGrp="1"/>
          </p:cNvSpPr>
          <p:nvPr>
            <p:ph type="title"/>
          </p:nvPr>
        </p:nvSpPr>
        <p:spPr/>
        <p:txBody>
          <a:bodyPr/>
          <a:lstStyle/>
          <a:p>
            <a:r>
              <a:rPr lang="en-US" dirty="0"/>
              <a:t>Transfer credit balance to the new account</a:t>
            </a:r>
          </a:p>
        </p:txBody>
      </p:sp>
    </p:spTree>
    <p:extLst>
      <p:ext uri="{BB962C8B-B14F-4D97-AF65-F5344CB8AC3E}">
        <p14:creationId xmlns:p14="http://schemas.microsoft.com/office/powerpoint/2010/main" val="80828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50"/>
          <a:stretch/>
        </p:blipFill>
        <p:spPr>
          <a:xfrm>
            <a:off x="1296127" y="306977"/>
            <a:ext cx="6408377" cy="37490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238" y="19593"/>
            <a:ext cx="7039524" cy="5293722"/>
          </a:xfrm>
          <a:prstGeom prst="rect">
            <a:avLst/>
          </a:prstGeom>
        </p:spPr>
      </p:pic>
      <p:pic>
        <p:nvPicPr>
          <p:cNvPr id="6" name="Picture 5">
            <a:extLst>
              <a:ext uri="{FF2B5EF4-FFF2-40B4-BE49-F238E27FC236}">
                <a16:creationId xmlns:a16="http://schemas.microsoft.com/office/drawing/2014/main" id="{C1CA215E-29C0-4B00-8DCE-18A0090D54FC}"/>
              </a:ext>
            </a:extLst>
          </p:cNvPr>
          <p:cNvPicPr>
            <a:picLocks noChangeAspect="1"/>
          </p:cNvPicPr>
          <p:nvPr/>
        </p:nvPicPr>
        <p:blipFill>
          <a:blip r:embed="rId5"/>
          <a:stretch>
            <a:fillRect/>
          </a:stretch>
        </p:blipFill>
        <p:spPr>
          <a:xfrm>
            <a:off x="1375717" y="306977"/>
            <a:ext cx="6328787" cy="3749038"/>
          </a:xfrm>
          <a:prstGeom prst="rect">
            <a:avLst/>
          </a:prstGeom>
        </p:spPr>
      </p:pic>
      <p:pic>
        <p:nvPicPr>
          <p:cNvPr id="7" name="Picture 6">
            <a:extLst>
              <a:ext uri="{FF2B5EF4-FFF2-40B4-BE49-F238E27FC236}">
                <a16:creationId xmlns:a16="http://schemas.microsoft.com/office/drawing/2014/main" id="{2B2C62DF-08A4-4F93-8A20-210784F3605B}"/>
              </a:ext>
            </a:extLst>
          </p:cNvPr>
          <p:cNvPicPr>
            <a:picLocks noChangeAspect="1"/>
          </p:cNvPicPr>
          <p:nvPr/>
        </p:nvPicPr>
        <p:blipFill>
          <a:blip r:embed="rId6"/>
          <a:stretch>
            <a:fillRect/>
          </a:stretch>
        </p:blipFill>
        <p:spPr>
          <a:xfrm>
            <a:off x="4780263" y="3763919"/>
            <a:ext cx="1428750" cy="400050"/>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22034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50"/>
          <a:stretch/>
        </p:blipFill>
        <p:spPr>
          <a:xfrm>
            <a:off x="1296127" y="306977"/>
            <a:ext cx="6408377" cy="37490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238" y="19593"/>
            <a:ext cx="7039524" cy="5293722"/>
          </a:xfrm>
          <a:prstGeom prst="rect">
            <a:avLst/>
          </a:prstGeom>
        </p:spPr>
      </p:pic>
      <p:pic>
        <p:nvPicPr>
          <p:cNvPr id="2" name="Picture 1">
            <a:extLst>
              <a:ext uri="{FF2B5EF4-FFF2-40B4-BE49-F238E27FC236}">
                <a16:creationId xmlns:a16="http://schemas.microsoft.com/office/drawing/2014/main" id="{D1268EC9-79B5-4449-87C9-8E2EE85F0F06}"/>
              </a:ext>
            </a:extLst>
          </p:cNvPr>
          <p:cNvPicPr>
            <a:picLocks noChangeAspect="1"/>
          </p:cNvPicPr>
          <p:nvPr/>
        </p:nvPicPr>
        <p:blipFill>
          <a:blip r:embed="rId5"/>
          <a:stretch>
            <a:fillRect/>
          </a:stretch>
        </p:blipFill>
        <p:spPr>
          <a:xfrm>
            <a:off x="1367811" y="271340"/>
            <a:ext cx="6348035" cy="3749039"/>
          </a:xfrm>
          <a:prstGeom prst="rect">
            <a:avLst/>
          </a:prstGeom>
        </p:spPr>
      </p:pic>
      <p:pic>
        <p:nvPicPr>
          <p:cNvPr id="3" name="Picture 2">
            <a:extLst>
              <a:ext uri="{FF2B5EF4-FFF2-40B4-BE49-F238E27FC236}">
                <a16:creationId xmlns:a16="http://schemas.microsoft.com/office/drawing/2014/main" id="{C2805518-2378-490B-B971-ADDC276F6219}"/>
              </a:ext>
            </a:extLst>
          </p:cNvPr>
          <p:cNvPicPr>
            <a:picLocks noChangeAspect="1"/>
          </p:cNvPicPr>
          <p:nvPr/>
        </p:nvPicPr>
        <p:blipFill>
          <a:blip r:embed="rId6"/>
          <a:stretch>
            <a:fillRect/>
          </a:stretch>
        </p:blipFill>
        <p:spPr>
          <a:xfrm>
            <a:off x="2492739" y="1029730"/>
            <a:ext cx="4584335" cy="2113391"/>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388724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080228-36A5-416C-8D73-0A2B21737907}"/>
              </a:ext>
            </a:extLst>
          </p:cNvPr>
          <p:cNvSpPr>
            <a:spLocks noGrp="1"/>
          </p:cNvSpPr>
          <p:nvPr>
            <p:ph type="title"/>
          </p:nvPr>
        </p:nvSpPr>
        <p:spPr/>
        <p:txBody>
          <a:bodyPr/>
          <a:lstStyle/>
          <a:p>
            <a:r>
              <a:rPr lang="en-US" dirty="0"/>
              <a:t>Charitable Contributions – “round up”</a:t>
            </a:r>
          </a:p>
        </p:txBody>
      </p:sp>
      <p:sp>
        <p:nvSpPr>
          <p:cNvPr id="4" name="Title 3">
            <a:extLst>
              <a:ext uri="{FF2B5EF4-FFF2-40B4-BE49-F238E27FC236}">
                <a16:creationId xmlns:a16="http://schemas.microsoft.com/office/drawing/2014/main" id="{AFD30F61-3098-4E67-B06D-3BC49B9F222B}"/>
              </a:ext>
            </a:extLst>
          </p:cNvPr>
          <p:cNvSpPr>
            <a:spLocks noGrp="1"/>
          </p:cNvSpPr>
          <p:nvPr>
            <p:ph type="body" sz="quarter" idx="10"/>
          </p:nvPr>
        </p:nvSpPr>
        <p:spPr>
          <a:xfrm>
            <a:off x="378618" y="916418"/>
            <a:ext cx="8386763" cy="3551237"/>
          </a:xfrm>
        </p:spPr>
        <p:txBody>
          <a:bodyPr>
            <a:normAutofit/>
          </a:bodyPr>
          <a:lstStyle/>
          <a:p>
            <a:r>
              <a:rPr lang="en-US" dirty="0"/>
              <a:t>From the Idea Portal…</a:t>
            </a:r>
            <a:br>
              <a:rPr lang="en-US" dirty="0"/>
            </a:br>
            <a:r>
              <a:rPr lang="en-US" b="1" dirty="0"/>
              <a:t>Billing Charitable Contributions via rounding bills</a:t>
            </a:r>
          </a:p>
          <a:p>
            <a:br>
              <a:rPr lang="en-US" b="1" dirty="0"/>
            </a:br>
            <a:r>
              <a:rPr lang="en-US" i="1" dirty="0">
                <a:solidFill>
                  <a:schemeClr val="bg1">
                    <a:lumMod val="65000"/>
                  </a:schemeClr>
                </a:solidFill>
              </a:rPr>
              <a:t>We have a "neighbors helping neighbors" program and can currently bill a fixed amount as a charitable contribution ($1/month, etc.)  Our old software allowed us to ROUND UP the balance of the utility bill where the change would be billed to a charitable contribution line item. We would like to see this Round Up added in NWS.</a:t>
            </a:r>
          </a:p>
        </p:txBody>
      </p:sp>
    </p:spTree>
    <p:extLst>
      <p:ext uri="{BB962C8B-B14F-4D97-AF65-F5344CB8AC3E}">
        <p14:creationId xmlns:p14="http://schemas.microsoft.com/office/powerpoint/2010/main" val="258244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xEl>
                                              <p:pRg st="1" end="1"/>
                                            </p:txEl>
                                          </p:spTgt>
                                        </p:tgtEl>
                                      </p:cBhvr>
                                    </p:animEffect>
                                    <p:set>
                                      <p:cBhvr>
                                        <p:cTn id="7" dur="1" fill="hold">
                                          <p:stCondLst>
                                            <p:cond delay="499"/>
                                          </p:stCondLst>
                                        </p:cTn>
                                        <p:tgtEl>
                                          <p:spTgt spid="4">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50"/>
          <a:stretch/>
        </p:blipFill>
        <p:spPr>
          <a:xfrm>
            <a:off x="1296127" y="306977"/>
            <a:ext cx="6408377" cy="37490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238" y="19593"/>
            <a:ext cx="7039524" cy="5293722"/>
          </a:xfrm>
          <a:prstGeom prst="rect">
            <a:avLst/>
          </a:prstGeom>
        </p:spPr>
      </p:pic>
      <p:pic>
        <p:nvPicPr>
          <p:cNvPr id="7" name="Picture 6">
            <a:extLst>
              <a:ext uri="{FF2B5EF4-FFF2-40B4-BE49-F238E27FC236}">
                <a16:creationId xmlns:a16="http://schemas.microsoft.com/office/drawing/2014/main" id="{69254DC6-AA9E-4CFA-BDE7-91B2CFA2BF34}"/>
              </a:ext>
            </a:extLst>
          </p:cNvPr>
          <p:cNvPicPr>
            <a:picLocks noChangeAspect="1"/>
          </p:cNvPicPr>
          <p:nvPr/>
        </p:nvPicPr>
        <p:blipFill>
          <a:blip r:embed="rId5"/>
          <a:stretch>
            <a:fillRect/>
          </a:stretch>
        </p:blipFill>
        <p:spPr>
          <a:xfrm>
            <a:off x="1391642" y="306977"/>
            <a:ext cx="6312862" cy="3672840"/>
          </a:xfrm>
          <a:prstGeom prst="rect">
            <a:avLst/>
          </a:prstGeom>
        </p:spPr>
      </p:pic>
      <p:pic>
        <p:nvPicPr>
          <p:cNvPr id="8" name="Picture 7">
            <a:extLst>
              <a:ext uri="{FF2B5EF4-FFF2-40B4-BE49-F238E27FC236}">
                <a16:creationId xmlns:a16="http://schemas.microsoft.com/office/drawing/2014/main" id="{26B83B93-98E9-4297-BB40-BA4304125995}"/>
              </a:ext>
            </a:extLst>
          </p:cNvPr>
          <p:cNvPicPr>
            <a:picLocks noChangeAspect="1"/>
          </p:cNvPicPr>
          <p:nvPr/>
        </p:nvPicPr>
        <p:blipFill>
          <a:blip r:embed="rId6"/>
          <a:stretch>
            <a:fillRect/>
          </a:stretch>
        </p:blipFill>
        <p:spPr>
          <a:xfrm>
            <a:off x="1597615" y="1909216"/>
            <a:ext cx="3057525" cy="1514475"/>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188115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73F0F9-2DF9-43A5-8763-E07EF438B348}"/>
              </a:ext>
            </a:extLst>
          </p:cNvPr>
          <p:cNvSpPr>
            <a:spLocks noGrp="1"/>
          </p:cNvSpPr>
          <p:nvPr>
            <p:ph type="title"/>
          </p:nvPr>
        </p:nvSpPr>
        <p:spPr/>
        <p:txBody>
          <a:bodyPr/>
          <a:lstStyle/>
          <a:p>
            <a:r>
              <a:rPr lang="en-US" dirty="0"/>
              <a:t>Charitable Contributions – “Round Up”</a:t>
            </a:r>
          </a:p>
        </p:txBody>
      </p:sp>
      <p:pic>
        <p:nvPicPr>
          <p:cNvPr id="4" name="Picture 3">
            <a:extLst>
              <a:ext uri="{FF2B5EF4-FFF2-40B4-BE49-F238E27FC236}">
                <a16:creationId xmlns:a16="http://schemas.microsoft.com/office/drawing/2014/main" id="{879B569B-B5E7-46BA-8629-B5683D88277E}"/>
              </a:ext>
            </a:extLst>
          </p:cNvPr>
          <p:cNvPicPr>
            <a:picLocks noChangeAspect="1"/>
          </p:cNvPicPr>
          <p:nvPr/>
        </p:nvPicPr>
        <p:blipFill>
          <a:blip r:embed="rId3"/>
          <a:stretch>
            <a:fillRect/>
          </a:stretch>
        </p:blipFill>
        <p:spPr>
          <a:xfrm>
            <a:off x="1802673" y="968143"/>
            <a:ext cx="6641230" cy="3534188"/>
          </a:xfrm>
          <a:prstGeom prst="rect">
            <a:avLst/>
          </a:prstGeom>
        </p:spPr>
      </p:pic>
      <p:pic>
        <p:nvPicPr>
          <p:cNvPr id="5" name="Picture 4">
            <a:extLst>
              <a:ext uri="{FF2B5EF4-FFF2-40B4-BE49-F238E27FC236}">
                <a16:creationId xmlns:a16="http://schemas.microsoft.com/office/drawing/2014/main" id="{6B027DFC-E8DF-49D2-9A85-C539693F3F6F}"/>
              </a:ext>
            </a:extLst>
          </p:cNvPr>
          <p:cNvPicPr>
            <a:picLocks noChangeAspect="1"/>
          </p:cNvPicPr>
          <p:nvPr/>
        </p:nvPicPr>
        <p:blipFill>
          <a:blip r:embed="rId4"/>
          <a:stretch>
            <a:fillRect/>
          </a:stretch>
        </p:blipFill>
        <p:spPr>
          <a:xfrm>
            <a:off x="4705078" y="2001746"/>
            <a:ext cx="2990850" cy="1819275"/>
          </a:xfrm>
          <a:prstGeom prst="rect">
            <a:avLst/>
          </a:prstGeom>
        </p:spPr>
      </p:pic>
      <p:pic>
        <p:nvPicPr>
          <p:cNvPr id="6" name="Picture 5">
            <a:extLst>
              <a:ext uri="{FF2B5EF4-FFF2-40B4-BE49-F238E27FC236}">
                <a16:creationId xmlns:a16="http://schemas.microsoft.com/office/drawing/2014/main" id="{26A941C4-0418-44DB-89B7-C1536C3DCAD6}"/>
              </a:ext>
            </a:extLst>
          </p:cNvPr>
          <p:cNvPicPr>
            <a:picLocks noChangeAspect="1"/>
          </p:cNvPicPr>
          <p:nvPr/>
        </p:nvPicPr>
        <p:blipFill>
          <a:blip r:embed="rId5"/>
          <a:stretch>
            <a:fillRect/>
          </a:stretch>
        </p:blipFill>
        <p:spPr>
          <a:xfrm>
            <a:off x="1683067" y="2625633"/>
            <a:ext cx="3705225" cy="571500"/>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150145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50"/>
          <a:stretch/>
        </p:blipFill>
        <p:spPr>
          <a:xfrm>
            <a:off x="1296127" y="306977"/>
            <a:ext cx="6408377" cy="37490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238" y="19593"/>
            <a:ext cx="7039524" cy="5293722"/>
          </a:xfrm>
          <a:prstGeom prst="rect">
            <a:avLst/>
          </a:prstGeom>
        </p:spPr>
      </p:pic>
      <p:pic>
        <p:nvPicPr>
          <p:cNvPr id="2" name="Picture 1">
            <a:extLst>
              <a:ext uri="{FF2B5EF4-FFF2-40B4-BE49-F238E27FC236}">
                <a16:creationId xmlns:a16="http://schemas.microsoft.com/office/drawing/2014/main" id="{9C143124-CBCF-4A45-B5E4-34DC29A1C8C6}"/>
              </a:ext>
            </a:extLst>
          </p:cNvPr>
          <p:cNvPicPr>
            <a:picLocks noChangeAspect="1"/>
          </p:cNvPicPr>
          <p:nvPr/>
        </p:nvPicPr>
        <p:blipFill>
          <a:blip r:embed="rId5"/>
          <a:stretch>
            <a:fillRect/>
          </a:stretch>
        </p:blipFill>
        <p:spPr>
          <a:xfrm>
            <a:off x="1331685" y="306977"/>
            <a:ext cx="6337259" cy="3749038"/>
          </a:xfrm>
          <a:prstGeom prst="rect">
            <a:avLst/>
          </a:prstGeom>
        </p:spPr>
      </p:pic>
      <p:pic>
        <p:nvPicPr>
          <p:cNvPr id="3" name="Picture 2">
            <a:extLst>
              <a:ext uri="{FF2B5EF4-FFF2-40B4-BE49-F238E27FC236}">
                <a16:creationId xmlns:a16="http://schemas.microsoft.com/office/drawing/2014/main" id="{237C527B-DA7F-469E-8A3A-672863997B28}"/>
              </a:ext>
            </a:extLst>
          </p:cNvPr>
          <p:cNvPicPr>
            <a:picLocks noChangeAspect="1"/>
          </p:cNvPicPr>
          <p:nvPr/>
        </p:nvPicPr>
        <p:blipFill>
          <a:blip r:embed="rId6"/>
          <a:stretch>
            <a:fillRect/>
          </a:stretch>
        </p:blipFill>
        <p:spPr>
          <a:xfrm>
            <a:off x="2742520" y="2105840"/>
            <a:ext cx="4851356" cy="581820"/>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339610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CC82F7-2D2D-4746-A383-899ADD9FD895}"/>
              </a:ext>
            </a:extLst>
          </p:cNvPr>
          <p:cNvSpPr>
            <a:spLocks noGrp="1"/>
          </p:cNvSpPr>
          <p:nvPr>
            <p:ph type="body" sz="quarter" idx="10"/>
          </p:nvPr>
        </p:nvSpPr>
        <p:spPr>
          <a:xfrm>
            <a:off x="266337" y="818009"/>
            <a:ext cx="8311606" cy="3550065"/>
          </a:xfrm>
        </p:spPr>
        <p:txBody>
          <a:bodyPr/>
          <a:lstStyle/>
          <a:p>
            <a:pPr lvl="1" indent="0">
              <a:buNone/>
            </a:pPr>
            <a:r>
              <a:rPr lang="en-US" dirty="0"/>
              <a:t>Final bills – charity items charged only one more time</a:t>
            </a:r>
          </a:p>
          <a:p>
            <a:endParaRPr lang="en-US" dirty="0"/>
          </a:p>
        </p:txBody>
      </p:sp>
      <p:sp>
        <p:nvSpPr>
          <p:cNvPr id="3" name="Title 2">
            <a:extLst>
              <a:ext uri="{FF2B5EF4-FFF2-40B4-BE49-F238E27FC236}">
                <a16:creationId xmlns:a16="http://schemas.microsoft.com/office/drawing/2014/main" id="{5DC5FB59-D022-47E9-9B0D-7317C5E4E1CA}"/>
              </a:ext>
            </a:extLst>
          </p:cNvPr>
          <p:cNvSpPr>
            <a:spLocks noGrp="1"/>
          </p:cNvSpPr>
          <p:nvPr>
            <p:ph type="title"/>
          </p:nvPr>
        </p:nvSpPr>
        <p:spPr/>
        <p:txBody>
          <a:bodyPr/>
          <a:lstStyle/>
          <a:p>
            <a:r>
              <a:rPr lang="en-US" dirty="0"/>
              <a:t>Charitable Contributions</a:t>
            </a:r>
          </a:p>
        </p:txBody>
      </p:sp>
      <p:pic>
        <p:nvPicPr>
          <p:cNvPr id="5" name="Picture 2" descr="https://www.gannett-cdn.com/-mm-/959b8a0d077ef37a2f32651fca1907698404cf74/c=0-62-580-388/local/-/media/2018/07/02/USATODAY/usatsports/MotleyFool-TMOT-87cfe4f6-charity_large.jpg?width=3200&amp;height=1680&amp;fit=crop">
            <a:extLst>
              <a:ext uri="{FF2B5EF4-FFF2-40B4-BE49-F238E27FC236}">
                <a16:creationId xmlns:a16="http://schemas.microsoft.com/office/drawing/2014/main" id="{F2A9B3A5-E287-4C8F-BD61-45A4A0A29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2914" y="3265913"/>
            <a:ext cx="3115669" cy="163572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04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09BCA5-7DB1-4FB1-9CA5-13FCBC4A7EE7}"/>
              </a:ext>
            </a:extLst>
          </p:cNvPr>
          <p:cNvSpPr>
            <a:spLocks noGrp="1"/>
          </p:cNvSpPr>
          <p:nvPr>
            <p:ph type="body" sz="quarter" idx="10"/>
          </p:nvPr>
        </p:nvSpPr>
        <p:spPr/>
        <p:txBody>
          <a:bodyPr/>
          <a:lstStyle/>
          <a:p>
            <a:pPr marL="285750" indent="-285750">
              <a:buFont typeface="Arial" panose="020B0604020202020204" pitchFamily="34" charset="0"/>
              <a:buChar char="•"/>
            </a:pPr>
            <a:r>
              <a:rPr lang="en-US" dirty="0"/>
              <a:t>Highly configurable</a:t>
            </a:r>
          </a:p>
          <a:p>
            <a:pPr marL="742950" lvl="1" indent="-285750">
              <a:buFont typeface="Arial" panose="020B0604020202020204" pitchFamily="34" charset="0"/>
              <a:buChar char="•"/>
            </a:pPr>
            <a:r>
              <a:rPr lang="en-US" dirty="0"/>
              <a:t>Show / hide columns</a:t>
            </a:r>
          </a:p>
          <a:p>
            <a:pPr marL="742950" lvl="1" indent="-285750">
              <a:buFont typeface="Arial" panose="020B0604020202020204" pitchFamily="34" charset="0"/>
              <a:buChar char="•"/>
            </a:pPr>
            <a:r>
              <a:rPr lang="en-US" dirty="0"/>
              <a:t>Sort by any combination </a:t>
            </a:r>
          </a:p>
          <a:p>
            <a:pPr marL="742950" lvl="1" indent="-285750">
              <a:buFont typeface="Arial" panose="020B0604020202020204" pitchFamily="34" charset="0"/>
              <a:buChar char="•"/>
            </a:pPr>
            <a:r>
              <a:rPr lang="en-US" dirty="0"/>
              <a:t>Group by </a:t>
            </a:r>
          </a:p>
          <a:p>
            <a:pPr marL="742950" lvl="1" indent="-285750">
              <a:buFont typeface="Arial" panose="020B0604020202020204" pitchFamily="34" charset="0"/>
              <a:buChar char="•"/>
            </a:pPr>
            <a:r>
              <a:rPr lang="en-US" dirty="0"/>
              <a:t>Export</a:t>
            </a:r>
          </a:p>
          <a:p>
            <a:pPr marL="742950" lvl="1" indent="-285750">
              <a:buFont typeface="Arial" panose="020B0604020202020204" pitchFamily="34" charset="0"/>
              <a:buChar char="•"/>
            </a:pPr>
            <a:r>
              <a:rPr lang="en-US" dirty="0"/>
              <a:t>Save your preferences</a:t>
            </a:r>
          </a:p>
        </p:txBody>
      </p:sp>
      <p:sp>
        <p:nvSpPr>
          <p:cNvPr id="3" name="Title 2">
            <a:extLst>
              <a:ext uri="{FF2B5EF4-FFF2-40B4-BE49-F238E27FC236}">
                <a16:creationId xmlns:a16="http://schemas.microsoft.com/office/drawing/2014/main" id="{F0162228-9926-40D5-AEAC-82B6FACAEAE5}"/>
              </a:ext>
            </a:extLst>
          </p:cNvPr>
          <p:cNvSpPr>
            <a:spLocks noGrp="1"/>
          </p:cNvSpPr>
          <p:nvPr>
            <p:ph type="title"/>
          </p:nvPr>
        </p:nvSpPr>
        <p:spPr/>
        <p:txBody>
          <a:bodyPr/>
          <a:lstStyle/>
          <a:p>
            <a:r>
              <a:rPr lang="en-US" dirty="0"/>
              <a:t>2018.1 – Grids </a:t>
            </a:r>
          </a:p>
        </p:txBody>
      </p:sp>
      <p:pic>
        <p:nvPicPr>
          <p:cNvPr id="11" name="Picture 10">
            <a:extLst>
              <a:ext uri="{FF2B5EF4-FFF2-40B4-BE49-F238E27FC236}">
                <a16:creationId xmlns:a16="http://schemas.microsoft.com/office/drawing/2014/main" id="{53BBB003-55A8-4B0A-9EBA-0BE1B5ADD763}"/>
              </a:ext>
            </a:extLst>
          </p:cNvPr>
          <p:cNvPicPr>
            <a:picLocks noChangeAspect="1"/>
          </p:cNvPicPr>
          <p:nvPr/>
        </p:nvPicPr>
        <p:blipFill>
          <a:blip r:embed="rId3"/>
          <a:stretch>
            <a:fillRect/>
          </a:stretch>
        </p:blipFill>
        <p:spPr>
          <a:xfrm>
            <a:off x="4065373" y="947350"/>
            <a:ext cx="4411362" cy="2879639"/>
          </a:xfrm>
          <a:prstGeom prst="rect">
            <a:avLst/>
          </a:prstGeom>
          <a:effectLst>
            <a:glow rad="101600">
              <a:schemeClr val="accent4">
                <a:satMod val="175000"/>
                <a:alpha val="40000"/>
              </a:schemeClr>
            </a:glow>
          </a:effectLst>
        </p:spPr>
      </p:pic>
      <p:pic>
        <p:nvPicPr>
          <p:cNvPr id="4" name="Picture 3">
            <a:extLst>
              <a:ext uri="{FF2B5EF4-FFF2-40B4-BE49-F238E27FC236}">
                <a16:creationId xmlns:a16="http://schemas.microsoft.com/office/drawing/2014/main" id="{03B3A829-DEEE-4D76-8FAE-8CC02C151640}"/>
              </a:ext>
            </a:extLst>
          </p:cNvPr>
          <p:cNvPicPr>
            <a:picLocks noChangeAspect="1"/>
          </p:cNvPicPr>
          <p:nvPr/>
        </p:nvPicPr>
        <p:blipFill>
          <a:blip r:embed="rId4"/>
          <a:stretch>
            <a:fillRect/>
          </a:stretch>
        </p:blipFill>
        <p:spPr>
          <a:xfrm>
            <a:off x="3845783" y="1455908"/>
            <a:ext cx="4512610" cy="1905129"/>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247799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500"/>
                                        <p:tgtEl>
                                          <p:spTgt spid="2">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321447" y="596877"/>
            <a:ext cx="6425214" cy="857250"/>
          </a:xfrm>
          <a:prstGeom prst="rect">
            <a:avLst/>
          </a:prstGeom>
        </p:spPr>
        <p:txBody>
          <a:bodyPr>
            <a:normAutofit/>
          </a:bodyPr>
          <a:lstStyle/>
          <a:p>
            <a:pPr algn="ctr"/>
            <a:r>
              <a:rPr lang="en-US" sz="3600" dirty="0"/>
              <a:t>Resources</a:t>
            </a:r>
          </a:p>
        </p:txBody>
      </p:sp>
      <p:sp>
        <p:nvSpPr>
          <p:cNvPr id="3" name="Title 4">
            <a:extLst>
              <a:ext uri="{FF2B5EF4-FFF2-40B4-BE49-F238E27FC236}">
                <a16:creationId xmlns:a16="http://schemas.microsoft.com/office/drawing/2014/main" id="{37280974-6466-40C9-B897-48FC2A4C79DC}"/>
              </a:ext>
            </a:extLst>
          </p:cNvPr>
          <p:cNvSpPr txBox="1">
            <a:spLocks/>
          </p:cNvSpPr>
          <p:nvPr/>
        </p:nvSpPr>
        <p:spPr>
          <a:xfrm>
            <a:off x="2455819" y="1236956"/>
            <a:ext cx="3169921" cy="922770"/>
          </a:xfrm>
          <a:prstGeom prst="rect">
            <a:avLst/>
          </a:prstGeom>
        </p:spPr>
        <p:txBody>
          <a:bodyPr lIns="0" tIns="0" rIns="0" bIns="0" anchor="ctr" anchorCtr="0">
            <a:normAutofit fontScale="47500" lnSpcReduction="20000"/>
          </a:bodyPr>
          <a:lstStyle>
            <a:lvl1pPr marL="0" indent="0" algn="l" defTabSz="457200" rtl="0" eaLnBrk="1" latinLnBrk="0" hangingPunct="1">
              <a:spcBef>
                <a:spcPct val="0"/>
              </a:spcBef>
              <a:buNone/>
              <a:defRPr lang="en-US" sz="2400" b="1" kern="1200" dirty="0">
                <a:solidFill>
                  <a:schemeClr val="tx2"/>
                </a:solidFill>
                <a:latin typeface="Tahoma" pitchFamily="34" charset="0"/>
                <a:ea typeface="+mj-ea"/>
                <a:cs typeface="Tahoma" pitchFamily="34" charset="0"/>
              </a:defRPr>
            </a:lvl1pPr>
          </a:lstStyle>
          <a:p>
            <a:pPr algn="ctr"/>
            <a:endParaRPr lang="en-US" sz="3600" dirty="0"/>
          </a:p>
          <a:p>
            <a:r>
              <a:rPr lang="en-US" sz="3600" dirty="0"/>
              <a:t>Search Help Central!</a:t>
            </a:r>
          </a:p>
          <a:p>
            <a:pPr marL="571500" indent="-571500">
              <a:buFont typeface="Arial" panose="020B0604020202020204" pitchFamily="34" charset="0"/>
              <a:buChar char="•"/>
            </a:pPr>
            <a:r>
              <a:rPr lang="en-US" sz="3600" dirty="0"/>
              <a:t>2018.1 update</a:t>
            </a:r>
          </a:p>
          <a:p>
            <a:pPr marL="571500" indent="-571500">
              <a:buFont typeface="Arial" panose="020B0604020202020204" pitchFamily="34" charset="0"/>
              <a:buChar char="•"/>
            </a:pPr>
            <a:r>
              <a:rPr lang="en-US" sz="3600" dirty="0"/>
              <a:t>2019.1</a:t>
            </a:r>
          </a:p>
          <a:p>
            <a:pPr algn="ctr"/>
            <a:endParaRPr lang="en-US" sz="3600" dirty="0"/>
          </a:p>
        </p:txBody>
      </p:sp>
      <p:pic>
        <p:nvPicPr>
          <p:cNvPr id="6" name="Picture 5">
            <a:extLst>
              <a:ext uri="{FF2B5EF4-FFF2-40B4-BE49-F238E27FC236}">
                <a16:creationId xmlns:a16="http://schemas.microsoft.com/office/drawing/2014/main" id="{B1AEC611-6A8A-4F91-AC6B-F63034E082F7}"/>
              </a:ext>
            </a:extLst>
          </p:cNvPr>
          <p:cNvPicPr/>
          <p:nvPr/>
        </p:nvPicPr>
        <p:blipFill>
          <a:blip r:embed="rId2"/>
          <a:stretch>
            <a:fillRect/>
          </a:stretch>
        </p:blipFill>
        <p:spPr>
          <a:xfrm>
            <a:off x="767174" y="1125039"/>
            <a:ext cx="809625" cy="1028700"/>
          </a:xfrm>
          <a:prstGeom prst="rect">
            <a:avLst/>
          </a:prstGeom>
        </p:spPr>
      </p:pic>
      <p:pic>
        <p:nvPicPr>
          <p:cNvPr id="8" name="Picture 7">
            <a:extLst>
              <a:ext uri="{FF2B5EF4-FFF2-40B4-BE49-F238E27FC236}">
                <a16:creationId xmlns:a16="http://schemas.microsoft.com/office/drawing/2014/main" id="{0175E1FE-1A7D-46F7-93D6-F05221E9A79B}"/>
              </a:ext>
            </a:extLst>
          </p:cNvPr>
          <p:cNvPicPr/>
          <p:nvPr/>
        </p:nvPicPr>
        <p:blipFill>
          <a:blip r:embed="rId3"/>
          <a:stretch>
            <a:fillRect/>
          </a:stretch>
        </p:blipFill>
        <p:spPr>
          <a:xfrm>
            <a:off x="1400445" y="2328568"/>
            <a:ext cx="6611438" cy="1974215"/>
          </a:xfrm>
          <a:prstGeom prst="rect">
            <a:avLst/>
          </a:prstGeom>
        </p:spPr>
      </p:pic>
    </p:spTree>
    <p:extLst>
      <p:ext uri="{BB962C8B-B14F-4D97-AF65-F5344CB8AC3E}">
        <p14:creationId xmlns:p14="http://schemas.microsoft.com/office/powerpoint/2010/main" val="10060153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321447" y="1720289"/>
            <a:ext cx="6425214" cy="857250"/>
          </a:xfrm>
          <a:prstGeom prst="rect">
            <a:avLst/>
          </a:prstGeom>
        </p:spPr>
        <p:txBody>
          <a:bodyPr>
            <a:normAutofit/>
          </a:bodyPr>
          <a:lstStyle/>
          <a:p>
            <a:pPr algn="ctr"/>
            <a:r>
              <a:rPr lang="en-US" sz="3600" dirty="0"/>
              <a:t>Questions?</a:t>
            </a:r>
          </a:p>
        </p:txBody>
      </p:sp>
    </p:spTree>
    <p:extLst>
      <p:ext uri="{BB962C8B-B14F-4D97-AF65-F5344CB8AC3E}">
        <p14:creationId xmlns:p14="http://schemas.microsoft.com/office/powerpoint/2010/main" val="2338435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09BCA5-7DB1-4FB1-9CA5-13FCBC4A7EE7}"/>
              </a:ext>
            </a:extLst>
          </p:cNvPr>
          <p:cNvSpPr>
            <a:spLocks noGrp="1"/>
          </p:cNvSpPr>
          <p:nvPr>
            <p:ph type="body" sz="quarter" idx="10"/>
          </p:nvPr>
        </p:nvSpPr>
        <p:spPr>
          <a:xfrm>
            <a:off x="266337" y="818009"/>
            <a:ext cx="8564758" cy="3550065"/>
          </a:xfrm>
        </p:spPr>
        <p:txBody>
          <a:bodyPr/>
          <a:lstStyle/>
          <a:p>
            <a:pPr marL="285750" indent="-285750">
              <a:buFont typeface="Arial" panose="020B0604020202020204" pitchFamily="34" charset="0"/>
              <a:buChar char="•"/>
            </a:pPr>
            <a:r>
              <a:rPr lang="en-US" dirty="0"/>
              <a:t>Modern </a:t>
            </a:r>
          </a:p>
          <a:p>
            <a:pPr marL="285750" indent="-285750">
              <a:buFont typeface="Arial" panose="020B0604020202020204" pitchFamily="34" charset="0"/>
              <a:buChar char="•"/>
            </a:pPr>
            <a:r>
              <a:rPr lang="en-US" dirty="0"/>
              <a:t>Focused </a:t>
            </a:r>
          </a:p>
          <a:p>
            <a:pPr marL="285750" indent="-285750">
              <a:buFont typeface="Arial" panose="020B0604020202020204" pitchFamily="34" charset="0"/>
              <a:buChar char="•"/>
            </a:pPr>
            <a:r>
              <a:rPr lang="en-US" dirty="0"/>
              <a:t>Includes</a:t>
            </a:r>
          </a:p>
          <a:p>
            <a:pPr marL="742950" lvl="1" indent="-285750">
              <a:buFont typeface="Arial" panose="020B0604020202020204" pitchFamily="34" charset="0"/>
              <a:buChar char="•"/>
            </a:pPr>
            <a:r>
              <a:rPr lang="en-US" dirty="0"/>
              <a:t>Calendar</a:t>
            </a:r>
          </a:p>
          <a:p>
            <a:pPr marL="742950" lvl="1" indent="-285750">
              <a:buFont typeface="Arial" panose="020B0604020202020204" pitchFamily="34" charset="0"/>
              <a:buChar char="•"/>
            </a:pPr>
            <a:r>
              <a:rPr lang="en-US" dirty="0"/>
              <a:t>Reports</a:t>
            </a:r>
          </a:p>
          <a:p>
            <a:pPr marL="742950" lvl="1" indent="-285750">
              <a:buFont typeface="Arial" panose="020B0604020202020204" pitchFamily="34" charset="0"/>
              <a:buChar char="•"/>
            </a:pPr>
            <a:r>
              <a:rPr lang="en-US" dirty="0"/>
              <a:t>Approvals</a:t>
            </a:r>
          </a:p>
          <a:p>
            <a:pPr marL="742950" lvl="1" indent="-285750">
              <a:buFont typeface="Arial" panose="020B0604020202020204" pitchFamily="34" charset="0"/>
              <a:buChar char="•"/>
            </a:pPr>
            <a:r>
              <a:rPr lang="en-US" dirty="0"/>
              <a:t>Notes</a:t>
            </a:r>
          </a:p>
        </p:txBody>
      </p:sp>
      <p:sp>
        <p:nvSpPr>
          <p:cNvPr id="3" name="Title 2">
            <a:extLst>
              <a:ext uri="{FF2B5EF4-FFF2-40B4-BE49-F238E27FC236}">
                <a16:creationId xmlns:a16="http://schemas.microsoft.com/office/drawing/2014/main" id="{F0162228-9926-40D5-AEAC-82B6FACAEAE5}"/>
              </a:ext>
            </a:extLst>
          </p:cNvPr>
          <p:cNvSpPr>
            <a:spLocks noGrp="1"/>
          </p:cNvSpPr>
          <p:nvPr>
            <p:ph type="title"/>
          </p:nvPr>
        </p:nvSpPr>
        <p:spPr/>
        <p:txBody>
          <a:bodyPr/>
          <a:lstStyle/>
          <a:p>
            <a:r>
              <a:rPr lang="en-US" dirty="0"/>
              <a:t>2018.1 – Home Page Re-imagined</a:t>
            </a:r>
          </a:p>
        </p:txBody>
      </p:sp>
      <p:pic>
        <p:nvPicPr>
          <p:cNvPr id="9" name="Content Placeholder 6">
            <a:extLst>
              <a:ext uri="{FF2B5EF4-FFF2-40B4-BE49-F238E27FC236}">
                <a16:creationId xmlns:a16="http://schemas.microsoft.com/office/drawing/2014/main" id="{C6F779C0-61BB-4F3B-AF67-C2267B9B52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838" y="1391433"/>
            <a:ext cx="5750257" cy="3062747"/>
          </a:xfrm>
          <a:prstGeom prst="rect">
            <a:avLst/>
          </a:prstGeom>
          <a:ln w="38100">
            <a:noFill/>
          </a:ln>
          <a:effectLst>
            <a:glow rad="228600">
              <a:schemeClr val="accent4">
                <a:satMod val="175000"/>
                <a:alpha val="40000"/>
              </a:schemeClr>
            </a:glow>
          </a:effectLst>
        </p:spPr>
      </p:pic>
    </p:spTree>
    <p:extLst>
      <p:ext uri="{BB962C8B-B14F-4D97-AF65-F5344CB8AC3E}">
        <p14:creationId xmlns:p14="http://schemas.microsoft.com/office/powerpoint/2010/main" val="363307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09BCA5-7DB1-4FB1-9CA5-13FCBC4A7EE7}"/>
              </a:ext>
            </a:extLst>
          </p:cNvPr>
          <p:cNvSpPr>
            <a:spLocks noGrp="1"/>
          </p:cNvSpPr>
          <p:nvPr>
            <p:ph type="body" sz="quarter" idx="10"/>
          </p:nvPr>
        </p:nvSpPr>
        <p:spPr>
          <a:xfrm>
            <a:off x="156754" y="818009"/>
            <a:ext cx="2066163" cy="3550065"/>
          </a:xfrm>
        </p:spPr>
        <p:txBody>
          <a:bodyPr/>
          <a:lstStyle/>
          <a:p>
            <a:r>
              <a:rPr lang="en-US" dirty="0"/>
              <a:t>‘tickler file’ items go here – “electronic sticky notes”</a:t>
            </a:r>
          </a:p>
        </p:txBody>
      </p:sp>
      <p:sp>
        <p:nvSpPr>
          <p:cNvPr id="3" name="Title 2">
            <a:extLst>
              <a:ext uri="{FF2B5EF4-FFF2-40B4-BE49-F238E27FC236}">
                <a16:creationId xmlns:a16="http://schemas.microsoft.com/office/drawing/2014/main" id="{F0162228-9926-40D5-AEAC-82B6FACAEAE5}"/>
              </a:ext>
            </a:extLst>
          </p:cNvPr>
          <p:cNvSpPr>
            <a:spLocks noGrp="1"/>
          </p:cNvSpPr>
          <p:nvPr>
            <p:ph type="title"/>
          </p:nvPr>
        </p:nvSpPr>
        <p:spPr/>
        <p:txBody>
          <a:bodyPr/>
          <a:lstStyle/>
          <a:p>
            <a:r>
              <a:rPr lang="en-US" dirty="0"/>
              <a:t>2018.1 – Home Page - Calendar</a:t>
            </a:r>
          </a:p>
        </p:txBody>
      </p:sp>
      <p:pic>
        <p:nvPicPr>
          <p:cNvPr id="7" name="Content Placeholder 6">
            <a:extLst>
              <a:ext uri="{FF2B5EF4-FFF2-40B4-BE49-F238E27FC236}">
                <a16:creationId xmlns:a16="http://schemas.microsoft.com/office/drawing/2014/main" id="{87DA8DE3-1D65-4F71-A97E-3A4F1924F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590" y="731903"/>
            <a:ext cx="6540845" cy="3483836"/>
          </a:xfrm>
          <a:prstGeom prst="rect">
            <a:avLst/>
          </a:prstGeom>
          <a:ln w="38100">
            <a:noFill/>
          </a:ln>
        </p:spPr>
      </p:pic>
      <p:pic>
        <p:nvPicPr>
          <p:cNvPr id="6" name="Picture 5">
            <a:extLst>
              <a:ext uri="{FF2B5EF4-FFF2-40B4-BE49-F238E27FC236}">
                <a16:creationId xmlns:a16="http://schemas.microsoft.com/office/drawing/2014/main" id="{24C51015-5DF3-4E05-B8F0-1731AD9638CE}"/>
              </a:ext>
            </a:extLst>
          </p:cNvPr>
          <p:cNvPicPr>
            <a:picLocks noChangeAspect="1"/>
          </p:cNvPicPr>
          <p:nvPr/>
        </p:nvPicPr>
        <p:blipFill>
          <a:blip r:embed="rId4"/>
          <a:stretch>
            <a:fillRect/>
          </a:stretch>
        </p:blipFill>
        <p:spPr>
          <a:xfrm>
            <a:off x="4800965" y="1327616"/>
            <a:ext cx="3962798" cy="3425059"/>
          </a:xfrm>
          <a:prstGeom prst="rect">
            <a:avLst/>
          </a:prstGeom>
          <a:ln w="38100">
            <a:noFill/>
          </a:ln>
          <a:effectLst>
            <a:glow rad="228600">
              <a:schemeClr val="accent4">
                <a:satMod val="175000"/>
                <a:alpha val="40000"/>
              </a:schemeClr>
            </a:glow>
          </a:effectLst>
        </p:spPr>
      </p:pic>
      <p:pic>
        <p:nvPicPr>
          <p:cNvPr id="4" name="Picture 3">
            <a:extLst>
              <a:ext uri="{FF2B5EF4-FFF2-40B4-BE49-F238E27FC236}">
                <a16:creationId xmlns:a16="http://schemas.microsoft.com/office/drawing/2014/main" id="{9156CCDD-2F1E-431D-95A0-15F7AE0F78E2}"/>
              </a:ext>
            </a:extLst>
          </p:cNvPr>
          <p:cNvPicPr>
            <a:picLocks noChangeAspect="1"/>
          </p:cNvPicPr>
          <p:nvPr/>
        </p:nvPicPr>
        <p:blipFill>
          <a:blip r:embed="rId5"/>
          <a:stretch>
            <a:fillRect/>
          </a:stretch>
        </p:blipFill>
        <p:spPr>
          <a:xfrm>
            <a:off x="1768674" y="3839436"/>
            <a:ext cx="4344744" cy="932817"/>
          </a:xfrm>
          <a:prstGeom prst="rect">
            <a:avLst/>
          </a:prstGeom>
        </p:spPr>
      </p:pic>
    </p:spTree>
    <p:extLst>
      <p:ext uri="{BB962C8B-B14F-4D97-AF65-F5344CB8AC3E}">
        <p14:creationId xmlns:p14="http://schemas.microsoft.com/office/powerpoint/2010/main" val="26206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09BCA5-7DB1-4FB1-9CA5-13FCBC4A7EE7}"/>
              </a:ext>
            </a:extLst>
          </p:cNvPr>
          <p:cNvSpPr>
            <a:spLocks noGrp="1"/>
          </p:cNvSpPr>
          <p:nvPr>
            <p:ph type="body" sz="quarter" idx="10"/>
          </p:nvPr>
        </p:nvSpPr>
        <p:spPr>
          <a:xfrm>
            <a:off x="1367246" y="3163870"/>
            <a:ext cx="7197935" cy="1130604"/>
          </a:xfrm>
        </p:spPr>
        <p:txBody>
          <a:bodyPr/>
          <a:lstStyle/>
          <a:p>
            <a:pPr marL="285750" indent="-285750">
              <a:buFont typeface="Arial" panose="020B0604020202020204" pitchFamily="34" charset="0"/>
              <a:buChar char="•"/>
            </a:pPr>
            <a:r>
              <a:rPr lang="en-US" dirty="0"/>
              <a:t>New </a:t>
            </a:r>
          </a:p>
          <a:p>
            <a:pPr marL="285750" indent="-285750">
              <a:buFont typeface="Arial" panose="020B0604020202020204" pitchFamily="34" charset="0"/>
              <a:buChar char="•"/>
            </a:pPr>
            <a:r>
              <a:rPr lang="en-US" dirty="0"/>
              <a:t>Recent note &amp; notes sent to you</a:t>
            </a:r>
          </a:p>
          <a:p>
            <a:pPr marL="285750" indent="-285750">
              <a:buFont typeface="Arial" panose="020B0604020202020204" pitchFamily="34" charset="0"/>
              <a:buChar char="•"/>
            </a:pPr>
            <a:r>
              <a:rPr lang="en-US" dirty="0"/>
              <a:t>Easily follow up</a:t>
            </a:r>
          </a:p>
        </p:txBody>
      </p:sp>
      <p:sp>
        <p:nvSpPr>
          <p:cNvPr id="3" name="Title 2">
            <a:extLst>
              <a:ext uri="{FF2B5EF4-FFF2-40B4-BE49-F238E27FC236}">
                <a16:creationId xmlns:a16="http://schemas.microsoft.com/office/drawing/2014/main" id="{F0162228-9926-40D5-AEAC-82B6FACAEAE5}"/>
              </a:ext>
            </a:extLst>
          </p:cNvPr>
          <p:cNvSpPr>
            <a:spLocks noGrp="1"/>
          </p:cNvSpPr>
          <p:nvPr>
            <p:ph type="title"/>
          </p:nvPr>
        </p:nvSpPr>
        <p:spPr/>
        <p:txBody>
          <a:bodyPr/>
          <a:lstStyle/>
          <a:p>
            <a:r>
              <a:rPr lang="en-US" dirty="0"/>
              <a:t>2018.1 – Home Page - Notes</a:t>
            </a:r>
          </a:p>
        </p:txBody>
      </p:sp>
      <p:pic>
        <p:nvPicPr>
          <p:cNvPr id="5" name="Picture 4">
            <a:extLst>
              <a:ext uri="{FF2B5EF4-FFF2-40B4-BE49-F238E27FC236}">
                <a16:creationId xmlns:a16="http://schemas.microsoft.com/office/drawing/2014/main" id="{E3C917DF-5CB8-4554-AFCB-60D8157A8911}"/>
              </a:ext>
            </a:extLst>
          </p:cNvPr>
          <p:cNvPicPr>
            <a:picLocks noChangeAspect="1"/>
          </p:cNvPicPr>
          <p:nvPr/>
        </p:nvPicPr>
        <p:blipFill>
          <a:blip r:embed="rId3"/>
          <a:stretch>
            <a:fillRect/>
          </a:stretch>
        </p:blipFill>
        <p:spPr>
          <a:xfrm>
            <a:off x="1062446" y="893807"/>
            <a:ext cx="6766560" cy="2108159"/>
          </a:xfrm>
          <a:prstGeom prst="rect">
            <a:avLst/>
          </a:prstGeom>
          <a:ln w="38100">
            <a:noFill/>
          </a:ln>
          <a:effectLst>
            <a:glow rad="228600">
              <a:schemeClr val="accent4">
                <a:satMod val="175000"/>
                <a:alpha val="40000"/>
              </a:schemeClr>
            </a:glow>
          </a:effectLst>
        </p:spPr>
      </p:pic>
      <p:pic>
        <p:nvPicPr>
          <p:cNvPr id="4" name="Picture 3">
            <a:extLst>
              <a:ext uri="{FF2B5EF4-FFF2-40B4-BE49-F238E27FC236}">
                <a16:creationId xmlns:a16="http://schemas.microsoft.com/office/drawing/2014/main" id="{95B3DA51-D9C8-4FDA-A70B-6A930D6F7E48}"/>
              </a:ext>
            </a:extLst>
          </p:cNvPr>
          <p:cNvPicPr>
            <a:picLocks noChangeAspect="1"/>
          </p:cNvPicPr>
          <p:nvPr/>
        </p:nvPicPr>
        <p:blipFill>
          <a:blip r:embed="rId4"/>
          <a:stretch>
            <a:fillRect/>
          </a:stretch>
        </p:blipFill>
        <p:spPr>
          <a:xfrm>
            <a:off x="7084831" y="1153886"/>
            <a:ext cx="600075" cy="571500"/>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262149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09BCA5-7DB1-4FB1-9CA5-13FCBC4A7EE7}"/>
              </a:ext>
            </a:extLst>
          </p:cNvPr>
          <p:cNvSpPr>
            <a:spLocks noGrp="1"/>
          </p:cNvSpPr>
          <p:nvPr>
            <p:ph type="body" sz="quarter" idx="10"/>
          </p:nvPr>
        </p:nvSpPr>
        <p:spPr>
          <a:xfrm>
            <a:off x="378521" y="3119089"/>
            <a:ext cx="8386957" cy="1130604"/>
          </a:xfrm>
        </p:spPr>
        <p:txBody>
          <a:bodyPr/>
          <a:lstStyle/>
          <a:p>
            <a:pPr marL="285750" indent="-285750">
              <a:buFont typeface="Arial" panose="020B0604020202020204" pitchFamily="34" charset="0"/>
              <a:buChar char="•"/>
            </a:pPr>
            <a:r>
              <a:rPr lang="en-US" dirty="0"/>
              <a:t>New</a:t>
            </a:r>
          </a:p>
          <a:p>
            <a:pPr marL="285750" indent="-285750">
              <a:buFont typeface="Arial" panose="020B0604020202020204" pitchFamily="34" charset="0"/>
              <a:buChar char="•"/>
            </a:pPr>
            <a:r>
              <a:rPr lang="en-US" dirty="0"/>
              <a:t>Centralized </a:t>
            </a:r>
          </a:p>
          <a:p>
            <a:pPr marL="285750" indent="-285750">
              <a:buFont typeface="Arial" panose="020B0604020202020204" pitchFamily="34" charset="0"/>
              <a:buChar char="•"/>
            </a:pPr>
            <a:r>
              <a:rPr lang="en-US" dirty="0"/>
              <a:t>Easily approve</a:t>
            </a:r>
          </a:p>
        </p:txBody>
      </p:sp>
      <p:sp>
        <p:nvSpPr>
          <p:cNvPr id="3" name="Title 2">
            <a:extLst>
              <a:ext uri="{FF2B5EF4-FFF2-40B4-BE49-F238E27FC236}">
                <a16:creationId xmlns:a16="http://schemas.microsoft.com/office/drawing/2014/main" id="{F0162228-9926-40D5-AEAC-82B6FACAEAE5}"/>
              </a:ext>
            </a:extLst>
          </p:cNvPr>
          <p:cNvSpPr>
            <a:spLocks noGrp="1"/>
          </p:cNvSpPr>
          <p:nvPr>
            <p:ph type="title"/>
          </p:nvPr>
        </p:nvSpPr>
        <p:spPr/>
        <p:txBody>
          <a:bodyPr/>
          <a:lstStyle/>
          <a:p>
            <a:r>
              <a:rPr lang="en-US" dirty="0"/>
              <a:t>2018.1 – Home Page - Approvals</a:t>
            </a:r>
          </a:p>
        </p:txBody>
      </p:sp>
      <p:pic>
        <p:nvPicPr>
          <p:cNvPr id="4" name="Picture 3">
            <a:extLst>
              <a:ext uri="{FF2B5EF4-FFF2-40B4-BE49-F238E27FC236}">
                <a16:creationId xmlns:a16="http://schemas.microsoft.com/office/drawing/2014/main" id="{3EF6F479-2EE5-4DE8-BB79-865E9BF8BDBA}"/>
              </a:ext>
            </a:extLst>
          </p:cNvPr>
          <p:cNvPicPr>
            <a:picLocks noChangeAspect="1"/>
          </p:cNvPicPr>
          <p:nvPr/>
        </p:nvPicPr>
        <p:blipFill>
          <a:blip r:embed="rId3"/>
          <a:stretch>
            <a:fillRect/>
          </a:stretch>
        </p:blipFill>
        <p:spPr>
          <a:xfrm>
            <a:off x="341558" y="954991"/>
            <a:ext cx="8512822" cy="2040758"/>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304935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nnect 2019 - TITLE Slides">
  <a:themeElements>
    <a:clrScheme name="Connect 2019 2 1">
      <a:dk1>
        <a:srgbClr val="000000"/>
      </a:dk1>
      <a:lt1>
        <a:srgbClr val="FFFFFF"/>
      </a:lt1>
      <a:dk2>
        <a:srgbClr val="121941"/>
      </a:dk2>
      <a:lt2>
        <a:srgbClr val="EEECE1"/>
      </a:lt2>
      <a:accent1>
        <a:srgbClr val="4F81BD"/>
      </a:accent1>
      <a:accent2>
        <a:srgbClr val="51BDC5"/>
      </a:accent2>
      <a:accent3>
        <a:srgbClr val="909E42"/>
      </a:accent3>
      <a:accent4>
        <a:srgbClr val="495124"/>
      </a:accent4>
      <a:accent5>
        <a:srgbClr val="0086A1"/>
      </a:accent5>
      <a:accent6>
        <a:srgbClr val="015B97"/>
      </a:accent6>
      <a:hlink>
        <a:srgbClr val="015B97"/>
      </a:hlink>
      <a:folHlink>
        <a:srgbClr val="909E4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6350" cap="sq" algn="ctr">
          <a:solidFill>
            <a:schemeClr val="bg1">
              <a:lumMod val="50000"/>
            </a:schemeClr>
          </a:solidFill>
          <a:miter lim="800000"/>
          <a:headEnd/>
          <a:tailEnd/>
        </a:ln>
        <a:effectLst/>
      </a:spPr>
      <a:bodyPr wrap="none" anchor="ctr"/>
      <a:lstStyle>
        <a:defPPr algn="ctr">
          <a:defRPr dirty="0" smtClean="0">
            <a:solidFill>
              <a:schemeClr val="tx1">
                <a:lumMod val="75000"/>
                <a:lumOff val="25000"/>
              </a:schemeClr>
            </a:solidFill>
            <a:latin typeface="Tahoma" pitchFamily="34" charset="0"/>
            <a:cs typeface="Tahoma" pitchFamily="34" charset="0"/>
          </a:defRPr>
        </a:defPPr>
      </a:lstStyle>
    </a:spDef>
    <a:lnDef>
      <a:spPr bwMode="auto">
        <a:solidFill>
          <a:schemeClr val="accent2"/>
        </a:solidFill>
        <a:ln w="6350" cap="sq" cmpd="sng" algn="ctr">
          <a:solidFill>
            <a:schemeClr val="tx1">
              <a:lumMod val="50000"/>
              <a:lumOff val="50000"/>
            </a:schemeClr>
          </a:solidFill>
          <a:prstDash val="solid"/>
          <a:round/>
          <a:headEnd type="oval" w="sm" len="sm"/>
          <a:tailEnd type="oval" w="sm" len="sm"/>
        </a:ln>
        <a:effectLst/>
      </a:spPr>
      <a:bodyPr/>
      <a:lstStyle/>
    </a:lnDef>
    <a:txDef>
      <a:spPr bwMode="auto">
        <a:noFill/>
        <a:ln w="12700" cap="sq" algn="ctr">
          <a:noFill/>
          <a:miter lim="800000"/>
          <a:headEnd/>
          <a:tailEnd/>
        </a:ln>
        <a:effectLst/>
      </a:spPr>
      <a:bodyPr wrap="none" rtlCol="0">
        <a:spAutoFit/>
      </a:bodyPr>
      <a:lstStyle>
        <a:defPPr>
          <a:defRPr sz="1600" smtClean="0">
            <a:solidFill>
              <a:schemeClr val="tx1">
                <a:lumMod val="65000"/>
                <a:lumOff val="35000"/>
              </a:schemeClr>
            </a:solidFill>
            <a:latin typeface="Tahoma" pitchFamily="34" charset="0"/>
            <a:cs typeface="Tahoma" pitchFamily="34" charset="0"/>
          </a:defRPr>
        </a:defPPr>
      </a:lstStyle>
    </a:txDef>
  </a:objectDefaults>
  <a:extraClrSchemeLst/>
  <a:extLst>
    <a:ext uri="{05A4C25C-085E-4340-85A3-A5531E510DB2}">
      <thm15:themeFamily xmlns:thm15="http://schemas.microsoft.com/office/thememl/2012/main" name="9196 C&amp;J Executive Forum 2018 PowerPoint Template.pptx" id="{95C5F74F-D2CF-9847-A5E5-266D19D093BE}" vid="{8BD334F4-2480-834C-BA03-8D0E3051A90F}"/>
    </a:ext>
  </a:extLst>
</a:theme>
</file>

<file path=ppt/theme/theme2.xml><?xml version="1.0" encoding="utf-8"?>
<a:theme xmlns:a="http://schemas.openxmlformats.org/drawingml/2006/main" name="Connect 2019 - SECTION Slides">
  <a:themeElements>
    <a:clrScheme name="Connect 2019 2 1">
      <a:dk1>
        <a:srgbClr val="000000"/>
      </a:dk1>
      <a:lt1>
        <a:srgbClr val="FFFFFF"/>
      </a:lt1>
      <a:dk2>
        <a:srgbClr val="121941"/>
      </a:dk2>
      <a:lt2>
        <a:srgbClr val="EEECE1"/>
      </a:lt2>
      <a:accent1>
        <a:srgbClr val="4F81BD"/>
      </a:accent1>
      <a:accent2>
        <a:srgbClr val="51BDC5"/>
      </a:accent2>
      <a:accent3>
        <a:srgbClr val="909E42"/>
      </a:accent3>
      <a:accent4>
        <a:srgbClr val="495124"/>
      </a:accent4>
      <a:accent5>
        <a:srgbClr val="0086A1"/>
      </a:accent5>
      <a:accent6>
        <a:srgbClr val="015B97"/>
      </a:accent6>
      <a:hlink>
        <a:srgbClr val="015B97"/>
      </a:hlink>
      <a:folHlink>
        <a:srgbClr val="909E4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6350" cap="sq" algn="ctr">
          <a:solidFill>
            <a:schemeClr val="bg1">
              <a:lumMod val="50000"/>
            </a:schemeClr>
          </a:solidFill>
          <a:miter lim="800000"/>
          <a:headEnd/>
          <a:tailEnd/>
        </a:ln>
        <a:effectLst/>
      </a:spPr>
      <a:bodyPr wrap="none" anchor="ctr"/>
      <a:lstStyle>
        <a:defPPr algn="ctr">
          <a:defRPr dirty="0" smtClean="0">
            <a:solidFill>
              <a:schemeClr val="tx1">
                <a:lumMod val="75000"/>
                <a:lumOff val="25000"/>
              </a:schemeClr>
            </a:solidFill>
            <a:latin typeface="Tahoma" pitchFamily="34" charset="0"/>
            <a:cs typeface="Tahoma" pitchFamily="34" charset="0"/>
          </a:defRPr>
        </a:defPPr>
      </a:lstStyle>
    </a:spDef>
    <a:lnDef>
      <a:spPr bwMode="auto">
        <a:solidFill>
          <a:schemeClr val="accent2"/>
        </a:solidFill>
        <a:ln w="6350" cap="sq" cmpd="sng" algn="ctr">
          <a:solidFill>
            <a:schemeClr val="tx1">
              <a:lumMod val="50000"/>
              <a:lumOff val="50000"/>
            </a:schemeClr>
          </a:solidFill>
          <a:prstDash val="solid"/>
          <a:round/>
          <a:headEnd type="oval" w="sm" len="sm"/>
          <a:tailEnd type="oval" w="sm" len="sm"/>
        </a:ln>
        <a:effectLst/>
      </a:spPr>
      <a:bodyPr/>
      <a:lstStyle/>
    </a:lnDef>
    <a:txDef>
      <a:spPr bwMode="auto">
        <a:noFill/>
        <a:ln w="12700" cap="sq" algn="ctr">
          <a:noFill/>
          <a:miter lim="800000"/>
          <a:headEnd/>
          <a:tailEnd/>
        </a:ln>
        <a:effectLst/>
      </a:spPr>
      <a:bodyPr wrap="square">
        <a:spAutoFit/>
      </a:bodyPr>
      <a:lstStyle>
        <a:defPPr>
          <a:defRPr sz="1600" dirty="0" smtClean="0">
            <a:solidFill>
              <a:schemeClr val="tx1">
                <a:lumMod val="75000"/>
                <a:lumOff val="25000"/>
              </a:schemeClr>
            </a:solidFill>
            <a:latin typeface="Tahoma" pitchFamily="34" charset="0"/>
            <a:cs typeface="Tahoma" pitchFamily="34" charset="0"/>
          </a:defRPr>
        </a:defPPr>
      </a:lstStyle>
    </a:txDef>
  </a:objectDefaults>
  <a:extraClrSchemeLst/>
  <a:extLst>
    <a:ext uri="{05A4C25C-085E-4340-85A3-A5531E510DB2}">
      <thm15:themeFamily xmlns:thm15="http://schemas.microsoft.com/office/thememl/2012/main" name="9196 C&amp;J Executive Forum 2018 PowerPoint Template.pptx" id="{95C5F74F-D2CF-9847-A5E5-266D19D093BE}" vid="{A133437B-B301-764E-A946-8F0893454E7D}"/>
    </a:ext>
  </a:extLst>
</a:theme>
</file>

<file path=ppt/theme/theme3.xml><?xml version="1.0" encoding="utf-8"?>
<a:theme xmlns:a="http://schemas.openxmlformats.org/drawingml/2006/main" name="Connect 2019 - BOKEH CONTENT Slides">
  <a:themeElements>
    <a:clrScheme name="Connect 2019 2 1">
      <a:dk1>
        <a:srgbClr val="000000"/>
      </a:dk1>
      <a:lt1>
        <a:srgbClr val="FFFFFF"/>
      </a:lt1>
      <a:dk2>
        <a:srgbClr val="121941"/>
      </a:dk2>
      <a:lt2>
        <a:srgbClr val="EEECE1"/>
      </a:lt2>
      <a:accent1>
        <a:srgbClr val="4F81BD"/>
      </a:accent1>
      <a:accent2>
        <a:srgbClr val="51BDC5"/>
      </a:accent2>
      <a:accent3>
        <a:srgbClr val="909E42"/>
      </a:accent3>
      <a:accent4>
        <a:srgbClr val="495124"/>
      </a:accent4>
      <a:accent5>
        <a:srgbClr val="0086A1"/>
      </a:accent5>
      <a:accent6>
        <a:srgbClr val="015B97"/>
      </a:accent6>
      <a:hlink>
        <a:srgbClr val="015B97"/>
      </a:hlink>
      <a:folHlink>
        <a:srgbClr val="909E4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85000"/>
            <a:alpha val="28000"/>
          </a:schemeClr>
        </a:solidFill>
        <a:ln w="6350" cap="sq" algn="ctr">
          <a:solidFill>
            <a:schemeClr val="bg1">
              <a:lumMod val="65000"/>
            </a:schemeClr>
          </a:solidFill>
          <a:miter lim="800000"/>
          <a:headEnd/>
          <a:tailEnd/>
        </a:ln>
        <a:effectLst/>
      </a:spPr>
      <a:bodyPr wrap="none" rtlCol="0" anchor="ctr"/>
      <a:lstStyle>
        <a:defPPr algn="ctr">
          <a:defRPr dirty="0" smtClean="0">
            <a:solidFill>
              <a:schemeClr val="tx1">
                <a:lumMod val="75000"/>
                <a:lumOff val="25000"/>
              </a:schemeClr>
            </a:solidFill>
            <a:latin typeface="Tahoma" pitchFamily="34" charset="0"/>
            <a:cs typeface="Tahoma" pitchFamily="34" charset="0"/>
          </a:defRPr>
        </a:defPPr>
      </a:lstStyle>
    </a:spDef>
    <a:lnDef>
      <a:spPr bwMode="auto">
        <a:solidFill>
          <a:schemeClr val="accent2"/>
        </a:solidFill>
        <a:ln w="6350" cap="sq" cmpd="sng" algn="ctr">
          <a:solidFill>
            <a:schemeClr val="bg1">
              <a:lumMod val="65000"/>
            </a:schemeClr>
          </a:solidFill>
          <a:prstDash val="solid"/>
          <a:round/>
          <a:headEnd type="none" w="sm" len="sm"/>
          <a:tailEnd type="none" w="sm" len="sm"/>
        </a:ln>
        <a:effectLst/>
      </a:spPr>
      <a:bodyPr/>
      <a:lstStyle/>
    </a:lnDef>
    <a:txDef>
      <a:spPr bwMode="auto">
        <a:noFill/>
        <a:ln w="12700" cap="sq" algn="ctr">
          <a:noFill/>
          <a:miter lim="800000"/>
          <a:headEnd/>
          <a:tailEnd/>
        </a:ln>
        <a:effectLst/>
      </a:spPr>
      <a:bodyPr wrap="none" rtlCol="0">
        <a:spAutoFit/>
      </a:bodyPr>
      <a:lstStyle>
        <a:defPPr>
          <a:defRPr sz="1600">
            <a:solidFill>
              <a:schemeClr val="tx1">
                <a:lumMod val="65000"/>
                <a:lumOff val="35000"/>
              </a:schemeClr>
            </a:solidFill>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9196 C&amp;J Executive Forum 2018 PowerPoint Template.pptx" id="{95C5F74F-D2CF-9847-A5E5-266D19D093BE}" vid="{6CDE1351-102C-3B44-B277-21E8660904B9}"/>
    </a:ext>
  </a:extLst>
</a:theme>
</file>

<file path=ppt/theme/theme4.xml><?xml version="1.0" encoding="utf-8"?>
<a:theme xmlns:a="http://schemas.openxmlformats.org/drawingml/2006/main" name="Connect 2019 - DATA CONTENT Slides">
  <a:themeElements>
    <a:clrScheme name="Connect 2019 2 1">
      <a:dk1>
        <a:srgbClr val="000000"/>
      </a:dk1>
      <a:lt1>
        <a:srgbClr val="FFFFFF"/>
      </a:lt1>
      <a:dk2>
        <a:srgbClr val="121941"/>
      </a:dk2>
      <a:lt2>
        <a:srgbClr val="EEECE1"/>
      </a:lt2>
      <a:accent1>
        <a:srgbClr val="4F81BD"/>
      </a:accent1>
      <a:accent2>
        <a:srgbClr val="51BDC5"/>
      </a:accent2>
      <a:accent3>
        <a:srgbClr val="909E42"/>
      </a:accent3>
      <a:accent4>
        <a:srgbClr val="495124"/>
      </a:accent4>
      <a:accent5>
        <a:srgbClr val="0086A1"/>
      </a:accent5>
      <a:accent6>
        <a:srgbClr val="015B97"/>
      </a:accent6>
      <a:hlink>
        <a:srgbClr val="015B97"/>
      </a:hlink>
      <a:folHlink>
        <a:srgbClr val="909E4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6350" cap="sq" algn="ctr">
          <a:solidFill>
            <a:schemeClr val="bg1">
              <a:lumMod val="50000"/>
            </a:schemeClr>
          </a:solidFill>
          <a:miter lim="800000"/>
          <a:headEnd/>
          <a:tailEnd/>
        </a:ln>
        <a:effectLst/>
      </a:spPr>
      <a:bodyPr wrap="none" anchor="ctr"/>
      <a:lstStyle>
        <a:defPPr algn="ctr">
          <a:defRPr dirty="0" smtClean="0">
            <a:solidFill>
              <a:schemeClr val="tx1">
                <a:lumMod val="75000"/>
                <a:lumOff val="25000"/>
              </a:schemeClr>
            </a:solidFill>
            <a:latin typeface="Tahoma" pitchFamily="34" charset="0"/>
            <a:cs typeface="Tahoma" pitchFamily="34" charset="0"/>
          </a:defRPr>
        </a:defPPr>
      </a:lstStyle>
    </a:spDef>
    <a:lnDef>
      <a:spPr bwMode="auto">
        <a:solidFill>
          <a:schemeClr val="accent2"/>
        </a:solidFill>
        <a:ln w="6350" cap="sq" cmpd="sng" algn="ctr">
          <a:solidFill>
            <a:schemeClr val="tx1">
              <a:lumMod val="50000"/>
              <a:lumOff val="50000"/>
            </a:schemeClr>
          </a:solidFill>
          <a:prstDash val="solid"/>
          <a:round/>
          <a:headEnd type="oval" w="sm" len="sm"/>
          <a:tailEnd type="oval" w="sm" len="sm"/>
        </a:ln>
        <a:effectLst/>
      </a:spPr>
      <a:bodyPr/>
      <a:lstStyle/>
    </a:lnDef>
    <a:txDef>
      <a:spPr bwMode="auto">
        <a:noFill/>
        <a:ln w="12700" cap="sq" algn="ctr">
          <a:noFill/>
          <a:miter lim="800000"/>
          <a:headEnd/>
          <a:tailEnd/>
        </a:ln>
        <a:effectLst/>
      </a:spPr>
      <a:bodyPr wrap="square">
        <a:spAutoFit/>
      </a:bodyPr>
      <a:lstStyle>
        <a:defPPr>
          <a:defRPr sz="1600" dirty="0" smtClean="0">
            <a:solidFill>
              <a:schemeClr val="tx1">
                <a:lumMod val="75000"/>
                <a:lumOff val="25000"/>
              </a:schemeClr>
            </a:solidFill>
            <a:latin typeface="Tahoma" pitchFamily="34" charset="0"/>
            <a:cs typeface="Tahoma" pitchFamily="34" charset="0"/>
          </a:defRPr>
        </a:defPPr>
      </a:lstStyle>
    </a:txDef>
  </a:objectDefaults>
  <a:extraClrSchemeLst/>
  <a:extLst>
    <a:ext uri="{05A4C25C-085E-4340-85A3-A5531E510DB2}">
      <thm15:themeFamily xmlns:thm15="http://schemas.microsoft.com/office/thememl/2012/main" name="9196 C&amp;J Executive Forum 2018 PowerPoint Template.pptx" id="{95C5F74F-D2CF-9847-A5E5-266D19D093BE}" vid="{6CDE1351-102C-3B44-B277-21E8660904B9}"/>
    </a:ext>
  </a:extLst>
</a:theme>
</file>

<file path=ppt/theme/theme5.xml><?xml version="1.0" encoding="utf-8"?>
<a:theme xmlns:a="http://schemas.openxmlformats.org/drawingml/2006/main" name="Connect 2019 - IMAGE CONTENT Slides">
  <a:themeElements>
    <a:clrScheme name="Connect 2019 2 1">
      <a:dk1>
        <a:srgbClr val="000000"/>
      </a:dk1>
      <a:lt1>
        <a:srgbClr val="FFFFFF"/>
      </a:lt1>
      <a:dk2>
        <a:srgbClr val="121941"/>
      </a:dk2>
      <a:lt2>
        <a:srgbClr val="EEECE1"/>
      </a:lt2>
      <a:accent1>
        <a:srgbClr val="4F81BD"/>
      </a:accent1>
      <a:accent2>
        <a:srgbClr val="51BDC5"/>
      </a:accent2>
      <a:accent3>
        <a:srgbClr val="909E42"/>
      </a:accent3>
      <a:accent4>
        <a:srgbClr val="495124"/>
      </a:accent4>
      <a:accent5>
        <a:srgbClr val="0086A1"/>
      </a:accent5>
      <a:accent6>
        <a:srgbClr val="015B97"/>
      </a:accent6>
      <a:hlink>
        <a:srgbClr val="015B97"/>
      </a:hlink>
      <a:folHlink>
        <a:srgbClr val="909E4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6350" cap="sq" algn="ctr">
          <a:solidFill>
            <a:schemeClr val="bg1">
              <a:lumMod val="50000"/>
            </a:schemeClr>
          </a:solidFill>
          <a:miter lim="800000"/>
          <a:headEnd/>
          <a:tailEnd/>
        </a:ln>
        <a:effectLst/>
      </a:spPr>
      <a:bodyPr wrap="none" anchor="ctr"/>
      <a:lstStyle>
        <a:defPPr algn="ctr">
          <a:defRPr dirty="0" smtClean="0">
            <a:solidFill>
              <a:schemeClr val="tx1">
                <a:lumMod val="75000"/>
                <a:lumOff val="25000"/>
              </a:schemeClr>
            </a:solidFill>
            <a:latin typeface="Tahoma" pitchFamily="34" charset="0"/>
            <a:cs typeface="Tahoma" pitchFamily="34" charset="0"/>
          </a:defRPr>
        </a:defPPr>
      </a:lstStyle>
    </a:spDef>
    <a:lnDef>
      <a:spPr bwMode="auto">
        <a:solidFill>
          <a:schemeClr val="accent2"/>
        </a:solidFill>
        <a:ln w="6350" cap="sq" cmpd="sng" algn="ctr">
          <a:solidFill>
            <a:schemeClr val="tx1">
              <a:lumMod val="50000"/>
              <a:lumOff val="50000"/>
            </a:schemeClr>
          </a:solidFill>
          <a:prstDash val="solid"/>
          <a:round/>
          <a:headEnd type="oval" w="sm" len="sm"/>
          <a:tailEnd type="oval" w="sm" len="sm"/>
        </a:ln>
        <a:effectLst/>
      </a:spPr>
      <a:bodyPr/>
      <a:lstStyle/>
    </a:lnDef>
    <a:txDef>
      <a:spPr bwMode="auto">
        <a:noFill/>
        <a:ln w="12700" cap="sq" algn="ctr">
          <a:noFill/>
          <a:miter lim="800000"/>
          <a:headEnd/>
          <a:tailEnd/>
        </a:ln>
        <a:effectLst/>
      </a:spPr>
      <a:bodyPr wrap="square">
        <a:spAutoFit/>
      </a:bodyPr>
      <a:lstStyle>
        <a:defPPr>
          <a:defRPr sz="1600" dirty="0" smtClean="0">
            <a:solidFill>
              <a:schemeClr val="tx1">
                <a:lumMod val="75000"/>
                <a:lumOff val="25000"/>
              </a:schemeClr>
            </a:solidFill>
            <a:latin typeface="Tahoma" pitchFamily="34" charset="0"/>
            <a:cs typeface="Tahoma" pitchFamily="34" charset="0"/>
          </a:defRPr>
        </a:defPPr>
      </a:lstStyle>
    </a:txDef>
  </a:objectDefaults>
  <a:extraClrSchemeLst/>
  <a:extLst>
    <a:ext uri="{05A4C25C-085E-4340-85A3-A5531E510DB2}">
      <thm15:themeFamily xmlns:thm15="http://schemas.microsoft.com/office/thememl/2012/main" name="9196 C&amp;J Executive Forum 2018 PowerPoint Template.pptx" id="{95C5F74F-D2CF-9847-A5E5-266D19D093BE}" vid="{6CDE1351-102C-3B44-B277-21E8660904B9}"/>
    </a:ext>
  </a:extLst>
</a:theme>
</file>

<file path=ppt/theme/theme6.xml><?xml version="1.0" encoding="utf-8"?>
<a:theme xmlns:a="http://schemas.openxmlformats.org/drawingml/2006/main" name="2015_PPT Temp W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6350" cap="sq" algn="ctr">
          <a:solidFill>
            <a:schemeClr val="bg1">
              <a:lumMod val="50000"/>
            </a:schemeClr>
          </a:solidFill>
          <a:miter lim="800000"/>
          <a:headEnd/>
          <a:tailEnd/>
        </a:ln>
        <a:effectLst/>
      </a:spPr>
      <a:bodyPr wrap="none" anchor="ctr"/>
      <a:lstStyle>
        <a:defPPr algn="ctr">
          <a:defRPr dirty="0" smtClean="0">
            <a:solidFill>
              <a:schemeClr val="tx1">
                <a:lumMod val="75000"/>
                <a:lumOff val="25000"/>
              </a:schemeClr>
            </a:solidFill>
            <a:latin typeface="Tahoma" pitchFamily="34" charset="0"/>
            <a:cs typeface="Tahoma" pitchFamily="34" charset="0"/>
          </a:defRPr>
        </a:defPPr>
      </a:lstStyle>
    </a:spDef>
    <a:lnDef>
      <a:spPr bwMode="auto">
        <a:solidFill>
          <a:schemeClr val="accent2"/>
        </a:solidFill>
        <a:ln w="6350" cap="sq" cmpd="sng" algn="ctr">
          <a:solidFill>
            <a:schemeClr val="tx1">
              <a:lumMod val="50000"/>
              <a:lumOff val="50000"/>
            </a:schemeClr>
          </a:solidFill>
          <a:prstDash val="solid"/>
          <a:round/>
          <a:headEnd type="oval" w="sm" len="sm"/>
          <a:tailEnd type="oval" w="sm" len="sm"/>
        </a:ln>
        <a:effectLst/>
      </a:spPr>
      <a:bodyPr/>
      <a:lstStyle/>
    </a:lnDef>
    <a:txDef>
      <a:spPr bwMode="auto">
        <a:noFill/>
        <a:ln w="12700" cap="sq" algn="ctr">
          <a:noFill/>
          <a:miter lim="800000"/>
          <a:headEnd/>
          <a:tailEnd/>
        </a:ln>
        <a:effectLst/>
      </a:spPr>
      <a:bodyPr wrap="square">
        <a:spAutoFit/>
      </a:bodyPr>
      <a:lstStyle>
        <a:defPPr>
          <a:defRPr sz="1600" dirty="0" smtClean="0">
            <a:solidFill>
              <a:schemeClr val="tx1">
                <a:lumMod val="75000"/>
                <a:lumOff val="25000"/>
              </a:schemeClr>
            </a:solidFill>
            <a:latin typeface="Tahoma" pitchFamily="34" charset="0"/>
            <a:cs typeface="Tahoma" pitchFamily="34" charset="0"/>
          </a:defRPr>
        </a:defPPr>
      </a:lstStyle>
    </a:txDef>
  </a:objectDefaults>
  <a:extraClrSchemeLst/>
  <a:extLst>
    <a:ext uri="{05A4C25C-085E-4340-85A3-A5531E510DB2}">
      <thm15:themeFamily xmlns:thm15="http://schemas.microsoft.com/office/thememl/2012/main" name="2018_PPT Temp WIDE 16-9 v1.potx" id="{B36ECAEB-2B0A-E14D-8E7D-8ECEE761947C}" vid="{C62429C8-90CC-D24E-984E-FD2BD8EC557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1DD2BCD07E1C4A804FEBFAD064D665" ma:contentTypeVersion="0" ma:contentTypeDescription="Create a new document." ma:contentTypeScope="" ma:versionID="a6a82881d3ce09f869cebe55ca00809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735A1A-98F5-44B9-9A7F-D3A37BCA6C65}">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EED550EF-E6EA-4BC2-B3E7-4456B0EA4E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F135BDD1-A6DD-463F-96E1-1D64E8A544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9196 C&amp;J Executive Forum 2018 PowerPoint Template</Template>
  <TotalTime>32181</TotalTime>
  <Words>1861</Words>
  <Application>Microsoft Office PowerPoint</Application>
  <PresentationFormat>On-screen Show (16:9)</PresentationFormat>
  <Paragraphs>359</Paragraphs>
  <Slides>51</Slides>
  <Notes>44</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51</vt:i4>
      </vt:variant>
    </vt:vector>
  </HeadingPairs>
  <TitlesOfParts>
    <vt:vector size="60" baseType="lpstr">
      <vt:lpstr>Arial</vt:lpstr>
      <vt:lpstr>Calibri</vt:lpstr>
      <vt:lpstr>Tahoma</vt:lpstr>
      <vt:lpstr>Connect 2019 - TITLE Slides</vt:lpstr>
      <vt:lpstr>Connect 2019 - SECTION Slides</vt:lpstr>
      <vt:lpstr>Connect 2019 - BOKEH CONTENT Slides</vt:lpstr>
      <vt:lpstr>Connect 2019 - DATA CONTENT Slides</vt:lpstr>
      <vt:lpstr>Connect 2019 - IMAGE CONTENT Slides</vt:lpstr>
      <vt:lpstr>2015_PPT Temp WIDE</vt:lpstr>
      <vt:lpstr>2018.1 / 2019.1 What’s New in  Utility Management</vt:lpstr>
      <vt:lpstr>Agenda</vt:lpstr>
      <vt:lpstr>2018.1 Quick Review</vt:lpstr>
      <vt:lpstr>2018.1 - Unibrow</vt:lpstr>
      <vt:lpstr>2018.1 – Grids </vt:lpstr>
      <vt:lpstr>2018.1 – Home Page Re-imagined</vt:lpstr>
      <vt:lpstr>2018.1 – Home Page - Calendar</vt:lpstr>
      <vt:lpstr>2018.1 – Home Page - Notes</vt:lpstr>
      <vt:lpstr>2018.1 – Home Page - Approvals</vt:lpstr>
      <vt:lpstr>2018.1 – Global Search</vt:lpstr>
      <vt:lpstr>2018.1 - Help Central</vt:lpstr>
      <vt:lpstr>Help Central</vt:lpstr>
      <vt:lpstr>Help Central</vt:lpstr>
      <vt:lpstr>Mail Merge Templates - 2017.1</vt:lpstr>
      <vt:lpstr>Mail Merge Templates - 2018.1 / 2019.1</vt:lpstr>
      <vt:lpstr>eSuite - New Appearances &amp; Functionality</vt:lpstr>
      <vt:lpstr>2018.1 - eSuite User Profiles</vt:lpstr>
      <vt:lpstr>eSuite User Profiles</vt:lpstr>
      <vt:lpstr>eSuite User Profiles</vt:lpstr>
      <vt:lpstr>Customer Service training considerations</vt:lpstr>
      <vt:lpstr>2019.1</vt:lpstr>
      <vt:lpstr>2019.1 Summary of Utility enhancements</vt:lpstr>
      <vt:lpstr>Time Stamp Receipts</vt:lpstr>
      <vt:lpstr>Time Stamp Receipts</vt:lpstr>
      <vt:lpstr>PowerPoint Presentation</vt:lpstr>
      <vt:lpstr>PowerPoint Presentation</vt:lpstr>
      <vt:lpstr>PowerPoint Presentation</vt:lpstr>
      <vt:lpstr>PowerPoint Presentation</vt:lpstr>
      <vt:lpstr>PowerPoint Presentation</vt:lpstr>
      <vt:lpstr>Add Identifying Data to Bad Debt Export</vt:lpstr>
      <vt:lpstr>PowerPoint Presentation</vt:lpstr>
      <vt:lpstr>PowerPoint Presentation</vt:lpstr>
      <vt:lpstr>Bad Debt Export</vt:lpstr>
      <vt:lpstr>Identify Pending Move Out in Delinquents</vt:lpstr>
      <vt:lpstr>PowerPoint Presentation</vt:lpstr>
      <vt:lpstr>Your Notes and Notes of Others</vt:lpstr>
      <vt:lpstr>PowerPoint Presentation</vt:lpstr>
      <vt:lpstr>PowerPoint Presentation</vt:lpstr>
      <vt:lpstr>Using Credit Cards at the Window</vt:lpstr>
      <vt:lpstr>Using credit cards at the window</vt:lpstr>
      <vt:lpstr>Using credit cards at the window</vt:lpstr>
      <vt:lpstr>Transfer credit balance to the new account</vt:lpstr>
      <vt:lpstr>PowerPoint Presentation</vt:lpstr>
      <vt:lpstr>PowerPoint Presentation</vt:lpstr>
      <vt:lpstr>Charitable Contributions – “round up”</vt:lpstr>
      <vt:lpstr>PowerPoint Presentation</vt:lpstr>
      <vt:lpstr>Charitable Contributions – “Round Up”</vt:lpstr>
      <vt:lpstr>PowerPoint Presentation</vt:lpstr>
      <vt:lpstr>Charitable Contributions</vt:lpstr>
      <vt:lpstr>Resources</vt:lpstr>
      <vt:lpstr>Questions?</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Wissing, Jody</dc:creator>
  <cp:lastModifiedBy>Wheeler, Steve</cp:lastModifiedBy>
  <cp:revision>255</cp:revision>
  <cp:lastPrinted>2009-09-10T16:08:41Z</cp:lastPrinted>
  <dcterms:created xsi:type="dcterms:W3CDTF">2018-10-03T20:15:37Z</dcterms:created>
  <dcterms:modified xsi:type="dcterms:W3CDTF">2019-05-03T11:33:29Z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0x010100121DD2BCD07E1C4A804FEBFAD064D665</vt:lpwstr>
  </property>
</Properties>
</file>